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7"/>
  </p:notesMasterIdLst>
  <p:sldIdLst>
    <p:sldId id="700" r:id="rId2"/>
    <p:sldId id="701" r:id="rId3"/>
    <p:sldId id="257" r:id="rId4"/>
    <p:sldId id="682" r:id="rId5"/>
    <p:sldId id="696" r:id="rId6"/>
    <p:sldId id="684" r:id="rId7"/>
    <p:sldId id="634" r:id="rId8"/>
    <p:sldId id="683" r:id="rId9"/>
    <p:sldId id="688" r:id="rId10"/>
    <p:sldId id="686" r:id="rId11"/>
    <p:sldId id="635" r:id="rId12"/>
    <p:sldId id="685" r:id="rId13"/>
    <p:sldId id="687" r:id="rId14"/>
    <p:sldId id="703" r:id="rId15"/>
    <p:sldId id="691" r:id="rId16"/>
    <p:sldId id="680" r:id="rId17"/>
    <p:sldId id="697" r:id="rId18"/>
    <p:sldId id="694" r:id="rId19"/>
    <p:sldId id="693" r:id="rId20"/>
    <p:sldId id="692" r:id="rId21"/>
    <p:sldId id="698" r:id="rId22"/>
    <p:sldId id="706" r:id="rId23"/>
    <p:sldId id="707" r:id="rId24"/>
    <p:sldId id="699" r:id="rId25"/>
    <p:sldId id="702"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anaji Naik" initials="TN" lastIdx="1" clrIdx="0">
    <p:extLst>
      <p:ext uri="{19B8F6BF-5375-455C-9EA6-DF929625EA0E}">
        <p15:presenceInfo xmlns:p15="http://schemas.microsoft.com/office/powerpoint/2012/main" userId="44d16ac1fb1b19d9"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760"/>
    <p:restoredTop sz="86378"/>
  </p:normalViewPr>
  <p:slideViewPr>
    <p:cSldViewPr snapToGrid="0" snapToObjects="1">
      <p:cViewPr varScale="1">
        <p:scale>
          <a:sx n="89" d="100"/>
          <a:sy n="89" d="100"/>
        </p:scale>
        <p:origin x="1272" y="176"/>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AEB6675-3B49-F94B-82B4-1C2628B4D03F}" type="datetimeFigureOut">
              <a:rPr lang="en-US" smtClean="0"/>
              <a:t>8/15/19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B5145E7-B2FC-4C40-9B23-EED8B9D80E12}" type="slidenum">
              <a:rPr lang="en-US" smtClean="0"/>
              <a:t>‹#›</a:t>
            </a:fld>
            <a:endParaRPr lang="en-US"/>
          </a:p>
        </p:txBody>
      </p:sp>
    </p:spTree>
    <p:extLst>
      <p:ext uri="{BB962C8B-B14F-4D97-AF65-F5344CB8AC3E}">
        <p14:creationId xmlns:p14="http://schemas.microsoft.com/office/powerpoint/2010/main" val="28978138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B5145E7-B2FC-4C40-9B23-EED8B9D80E12}" type="slidenum">
              <a:rPr lang="en-US" smtClean="0"/>
              <a:t>2</a:t>
            </a:fld>
            <a:endParaRPr lang="en-US"/>
          </a:p>
        </p:txBody>
      </p:sp>
    </p:spTree>
    <p:extLst>
      <p:ext uri="{BB962C8B-B14F-4D97-AF65-F5344CB8AC3E}">
        <p14:creationId xmlns:p14="http://schemas.microsoft.com/office/powerpoint/2010/main" val="36866255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latin typeface="Georgia" panose="02040502050405020303" pitchFamily="18" charset="0"/>
              </a:rPr>
              <a:t>For supervised learning we typically need pre-labeled data. </a:t>
            </a:r>
          </a:p>
          <a:p>
            <a:r>
              <a:rPr lang="en-US" sz="1200" b="0" i="0" u="none" strike="noStrike" kern="1200" dirty="0">
                <a:solidFill>
                  <a:schemeClr val="tx1"/>
                </a:solidFill>
                <a:effectLst/>
                <a:latin typeface="+mn-lt"/>
                <a:ea typeface="+mn-ea"/>
                <a:cs typeface="+mn-cs"/>
              </a:rPr>
              <a:t>The </a:t>
            </a:r>
            <a:r>
              <a:rPr lang="en-US" sz="1200" b="1" i="0" u="none" strike="noStrike" kern="1200" dirty="0">
                <a:solidFill>
                  <a:schemeClr val="tx1"/>
                </a:solidFill>
                <a:effectLst/>
                <a:latin typeface="+mn-lt"/>
                <a:ea typeface="+mn-ea"/>
                <a:cs typeface="+mn-cs"/>
              </a:rPr>
              <a:t>AFINN lexicon</a:t>
            </a:r>
            <a:r>
              <a:rPr lang="en-US" sz="1200" b="0" i="0" u="none" strike="noStrike" kern="1200" dirty="0">
                <a:solidFill>
                  <a:schemeClr val="tx1"/>
                </a:solidFill>
                <a:effectLst/>
                <a:latin typeface="+mn-lt"/>
                <a:ea typeface="+mn-ea"/>
                <a:cs typeface="+mn-cs"/>
              </a:rPr>
              <a:t> is a list of English terms manually rated for valence with an integer between -5 (negative) and +5 (positive) by Finn </a:t>
            </a:r>
            <a:r>
              <a:rPr lang="en-US" sz="1200" b="0" i="0" u="none" strike="noStrike" kern="1200" dirty="0" err="1">
                <a:solidFill>
                  <a:schemeClr val="tx1"/>
                </a:solidFill>
                <a:effectLst/>
                <a:latin typeface="+mn-lt"/>
                <a:ea typeface="+mn-ea"/>
                <a:cs typeface="+mn-cs"/>
              </a:rPr>
              <a:t>Årup</a:t>
            </a:r>
            <a:r>
              <a:rPr lang="en-US" sz="1200" b="0" i="0" u="none" strike="noStrike" kern="1200" dirty="0">
                <a:solidFill>
                  <a:schemeClr val="tx1"/>
                </a:solidFill>
                <a:effectLst/>
                <a:latin typeface="+mn-lt"/>
                <a:ea typeface="+mn-ea"/>
                <a:cs typeface="+mn-cs"/>
              </a:rPr>
              <a:t> Nielsen between 2009 and 2011. The original </a:t>
            </a:r>
            <a:r>
              <a:rPr lang="en-US" sz="1200" b="1" i="0" u="none" strike="noStrike" kern="1200" dirty="0">
                <a:solidFill>
                  <a:schemeClr val="tx1"/>
                </a:solidFill>
                <a:effectLst/>
                <a:latin typeface="+mn-lt"/>
                <a:ea typeface="+mn-ea"/>
                <a:cs typeface="+mn-cs"/>
              </a:rPr>
              <a:t>lexicon</a:t>
            </a:r>
            <a:r>
              <a:rPr lang="en-US" sz="1200" b="0" i="0" u="none" strike="noStrike" kern="1200" dirty="0">
                <a:solidFill>
                  <a:schemeClr val="tx1"/>
                </a:solidFill>
                <a:effectLst/>
                <a:latin typeface="+mn-lt"/>
                <a:ea typeface="+mn-ea"/>
                <a:cs typeface="+mn-cs"/>
              </a:rPr>
              <a:t> contains some multi-word phrases, but they are excluded here.</a:t>
            </a:r>
            <a:endParaRPr lang="en-US" dirty="0"/>
          </a:p>
        </p:txBody>
      </p:sp>
      <p:sp>
        <p:nvSpPr>
          <p:cNvPr id="4" name="Slide Number Placeholder 3"/>
          <p:cNvSpPr>
            <a:spLocks noGrp="1"/>
          </p:cNvSpPr>
          <p:nvPr>
            <p:ph type="sldNum" sz="quarter" idx="5"/>
          </p:nvPr>
        </p:nvSpPr>
        <p:spPr/>
        <p:txBody>
          <a:bodyPr/>
          <a:lstStyle/>
          <a:p>
            <a:fld id="{EB5145E7-B2FC-4C40-9B23-EED8B9D80E12}" type="slidenum">
              <a:rPr lang="en-US" smtClean="0"/>
              <a:t>12</a:t>
            </a:fld>
            <a:endParaRPr lang="en-US"/>
          </a:p>
        </p:txBody>
      </p:sp>
    </p:spTree>
    <p:extLst>
      <p:ext uri="{BB962C8B-B14F-4D97-AF65-F5344CB8AC3E}">
        <p14:creationId xmlns:p14="http://schemas.microsoft.com/office/powerpoint/2010/main" val="1660515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also uses 200 meter threat squares, but any two points residing in the same 1000 meter by 1000 meter topic neighborhood will have identical feature based values.</a:t>
            </a:r>
          </a:p>
          <a:p>
            <a:endParaRPr lang="en-US" dirty="0"/>
          </a:p>
          <a:p>
            <a:r>
              <a:rPr lang="en-US" dirty="0" err="1"/>
              <a:t>Tf</a:t>
            </a:r>
            <a:r>
              <a:rPr lang="en-US" dirty="0"/>
              <a:t> </a:t>
            </a:r>
            <a:r>
              <a:rPr lang="en-US" dirty="0" err="1"/>
              <a:t>idf</a:t>
            </a:r>
            <a:r>
              <a:rPr lang="en-US" dirty="0"/>
              <a:t> used and concentrated on counts</a:t>
            </a:r>
          </a:p>
          <a:p>
            <a:endParaRPr lang="en-US" dirty="0"/>
          </a:p>
          <a:p>
            <a:r>
              <a:rPr lang="en-US" dirty="0" err="1"/>
              <a:t>Lda</a:t>
            </a:r>
            <a:r>
              <a:rPr lang="en-US" dirty="0"/>
              <a:t> co occurrence of words</a:t>
            </a:r>
          </a:p>
        </p:txBody>
      </p:sp>
      <p:sp>
        <p:nvSpPr>
          <p:cNvPr id="4" name="Slide Number Placeholder 3"/>
          <p:cNvSpPr>
            <a:spLocks noGrp="1"/>
          </p:cNvSpPr>
          <p:nvPr>
            <p:ph type="sldNum" sz="quarter" idx="5"/>
          </p:nvPr>
        </p:nvSpPr>
        <p:spPr/>
        <p:txBody>
          <a:bodyPr/>
          <a:lstStyle/>
          <a:p>
            <a:fld id="{EB5145E7-B2FC-4C40-9B23-EED8B9D80E12}" type="slidenum">
              <a:rPr lang="en-US" smtClean="0"/>
              <a:t>13</a:t>
            </a:fld>
            <a:endParaRPr lang="en-US"/>
          </a:p>
        </p:txBody>
      </p:sp>
    </p:spTree>
    <p:extLst>
      <p:ext uri="{BB962C8B-B14F-4D97-AF65-F5344CB8AC3E}">
        <p14:creationId xmlns:p14="http://schemas.microsoft.com/office/powerpoint/2010/main" val="14039988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B5145E7-B2FC-4C40-9B23-EED8B9D80E12}" type="slidenum">
              <a:rPr lang="en-US" smtClean="0"/>
              <a:t>14</a:t>
            </a:fld>
            <a:endParaRPr lang="en-US"/>
          </a:p>
        </p:txBody>
      </p:sp>
    </p:spTree>
    <p:extLst>
      <p:ext uri="{BB962C8B-B14F-4D97-AF65-F5344CB8AC3E}">
        <p14:creationId xmlns:p14="http://schemas.microsoft.com/office/powerpoint/2010/main" val="13744470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Threatened areas – using logistic regression , probabilities of grid cells, that had true label</a:t>
            </a:r>
          </a:p>
          <a:p>
            <a:endParaRPr lang="en-US" dirty="0"/>
          </a:p>
          <a:p>
            <a:r>
              <a:rPr lang="en-US" dirty="0"/>
              <a:t>Just fetch the grid cells , where the logistic regression predicted the label to be true</a:t>
            </a:r>
          </a:p>
          <a:p>
            <a:r>
              <a:rPr lang="en-US" sz="1200" dirty="0">
                <a:latin typeface="Georgia" panose="02040502050405020303" pitchFamily="18" charset="0"/>
              </a:rPr>
              <a:t>Evaluate the performance of each days prediction using surveillance plot – A surveillance plot measures the percentage of true T crimes during prediction window , that occur within the x% most threatened area, according to models prediction for T</a:t>
            </a:r>
          </a:p>
          <a:p>
            <a:r>
              <a:rPr lang="en-US" sz="1200" dirty="0">
                <a:latin typeface="Georgia" panose="02040502050405020303" pitchFamily="18" charset="0"/>
              </a:rPr>
              <a:t>Model execution will produce a series of plots for crime type T, one for each day prediction, aggregate the plots to measure overall performance</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EB5145E7-B2FC-4C40-9B23-EED8B9D80E12}" type="slidenum">
              <a:rPr lang="en-US" smtClean="0"/>
              <a:t>16</a:t>
            </a:fld>
            <a:endParaRPr lang="en-US"/>
          </a:p>
        </p:txBody>
      </p:sp>
    </p:spTree>
    <p:extLst>
      <p:ext uri="{BB962C8B-B14F-4D97-AF65-F5344CB8AC3E}">
        <p14:creationId xmlns:p14="http://schemas.microsoft.com/office/powerpoint/2010/main" val="7965647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B5145E7-B2FC-4C40-9B23-EED8B9D80E12}" type="slidenum">
              <a:rPr lang="en-US" smtClean="0"/>
              <a:t>17</a:t>
            </a:fld>
            <a:endParaRPr lang="en-US"/>
          </a:p>
        </p:txBody>
      </p:sp>
    </p:spTree>
    <p:extLst>
      <p:ext uri="{BB962C8B-B14F-4D97-AF65-F5344CB8AC3E}">
        <p14:creationId xmlns:p14="http://schemas.microsoft.com/office/powerpoint/2010/main" val="23753674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B5145E7-B2FC-4C40-9B23-EED8B9D80E12}" type="slidenum">
              <a:rPr lang="en-US" smtClean="0"/>
              <a:t>18</a:t>
            </a:fld>
            <a:endParaRPr lang="en-US"/>
          </a:p>
        </p:txBody>
      </p:sp>
    </p:spTree>
    <p:extLst>
      <p:ext uri="{BB962C8B-B14F-4D97-AF65-F5344CB8AC3E}">
        <p14:creationId xmlns:p14="http://schemas.microsoft.com/office/powerpoint/2010/main" val="358262007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B5145E7-B2FC-4C40-9B23-EED8B9D80E12}" type="slidenum">
              <a:rPr lang="en-US" smtClean="0"/>
              <a:t>19</a:t>
            </a:fld>
            <a:endParaRPr lang="en-US"/>
          </a:p>
        </p:txBody>
      </p:sp>
    </p:spTree>
    <p:extLst>
      <p:ext uri="{BB962C8B-B14F-4D97-AF65-F5344CB8AC3E}">
        <p14:creationId xmlns:p14="http://schemas.microsoft.com/office/powerpoint/2010/main" val="32927421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B5145E7-B2FC-4C40-9B23-EED8B9D80E12}" type="slidenum">
              <a:rPr lang="en-US" smtClean="0"/>
              <a:t>20</a:t>
            </a:fld>
            <a:endParaRPr lang="en-US"/>
          </a:p>
        </p:txBody>
      </p:sp>
    </p:spTree>
    <p:extLst>
      <p:ext uri="{BB962C8B-B14F-4D97-AF65-F5344CB8AC3E}">
        <p14:creationId xmlns:p14="http://schemas.microsoft.com/office/powerpoint/2010/main" val="29469601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B5145E7-B2FC-4C40-9B23-EED8B9D80E12}" type="slidenum">
              <a:rPr lang="en-US" smtClean="0"/>
              <a:t>21</a:t>
            </a:fld>
            <a:endParaRPr lang="en-US"/>
          </a:p>
        </p:txBody>
      </p:sp>
    </p:spTree>
    <p:extLst>
      <p:ext uri="{BB962C8B-B14F-4D97-AF65-F5344CB8AC3E}">
        <p14:creationId xmlns:p14="http://schemas.microsoft.com/office/powerpoint/2010/main" val="19512509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B5145E7-B2FC-4C40-9B23-EED8B9D80E12}" type="slidenum">
              <a:rPr lang="en-US" smtClean="0"/>
              <a:t>22</a:t>
            </a:fld>
            <a:endParaRPr lang="en-US"/>
          </a:p>
        </p:txBody>
      </p:sp>
    </p:spTree>
    <p:extLst>
      <p:ext uri="{BB962C8B-B14F-4D97-AF65-F5344CB8AC3E}">
        <p14:creationId xmlns:p14="http://schemas.microsoft.com/office/powerpoint/2010/main" val="15592889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B5145E7-B2FC-4C40-9B23-EED8B9D80E12}" type="slidenum">
              <a:rPr lang="en-US" smtClean="0"/>
              <a:t>4</a:t>
            </a:fld>
            <a:endParaRPr lang="en-US"/>
          </a:p>
        </p:txBody>
      </p:sp>
    </p:spTree>
    <p:extLst>
      <p:ext uri="{BB962C8B-B14F-4D97-AF65-F5344CB8AC3E}">
        <p14:creationId xmlns:p14="http://schemas.microsoft.com/office/powerpoint/2010/main" val="240191489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Homicide/ Weapons AUCS remain same</a:t>
            </a:r>
          </a:p>
          <a:p>
            <a:endParaRPr lang="en-US" dirty="0"/>
          </a:p>
          <a:p>
            <a:r>
              <a:rPr lang="en-US" dirty="0"/>
              <a:t>Public Peace violation / Arson/ Kidnapping/ Intimidation the AUCS drop by range 6 to 14 percent.</a:t>
            </a:r>
          </a:p>
        </p:txBody>
      </p:sp>
      <p:sp>
        <p:nvSpPr>
          <p:cNvPr id="4" name="Slide Number Placeholder 3"/>
          <p:cNvSpPr>
            <a:spLocks noGrp="1"/>
          </p:cNvSpPr>
          <p:nvPr>
            <p:ph type="sldNum" sz="quarter" idx="5"/>
          </p:nvPr>
        </p:nvSpPr>
        <p:spPr/>
        <p:txBody>
          <a:bodyPr/>
          <a:lstStyle/>
          <a:p>
            <a:fld id="{EB5145E7-B2FC-4C40-9B23-EED8B9D80E12}" type="slidenum">
              <a:rPr lang="en-US" smtClean="0"/>
              <a:t>24</a:t>
            </a:fld>
            <a:endParaRPr lang="en-US"/>
          </a:p>
        </p:txBody>
      </p:sp>
    </p:spTree>
    <p:extLst>
      <p:ext uri="{BB962C8B-B14F-4D97-AF65-F5344CB8AC3E}">
        <p14:creationId xmlns:p14="http://schemas.microsoft.com/office/powerpoint/2010/main" val="26208484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B5145E7-B2FC-4C40-9B23-EED8B9D80E12}" type="slidenum">
              <a:rPr lang="en-US" smtClean="0"/>
              <a:t>5</a:t>
            </a:fld>
            <a:endParaRPr lang="en-US"/>
          </a:p>
        </p:txBody>
      </p:sp>
    </p:spTree>
    <p:extLst>
      <p:ext uri="{BB962C8B-B14F-4D97-AF65-F5344CB8AC3E}">
        <p14:creationId xmlns:p14="http://schemas.microsoft.com/office/powerpoint/2010/main" val="33597470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B5145E7-B2FC-4C40-9B23-EED8B9D80E12}" type="slidenum">
              <a:rPr lang="en-US" smtClean="0"/>
              <a:t>6</a:t>
            </a:fld>
            <a:endParaRPr lang="en-US"/>
          </a:p>
        </p:txBody>
      </p:sp>
    </p:spTree>
    <p:extLst>
      <p:ext uri="{BB962C8B-B14F-4D97-AF65-F5344CB8AC3E}">
        <p14:creationId xmlns:p14="http://schemas.microsoft.com/office/powerpoint/2010/main" val="24882603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8512474-3828-A149-BAB9-50C3012913F5}" type="slidenum">
              <a:rPr lang="en-US" smtClean="0"/>
              <a:t>7</a:t>
            </a:fld>
            <a:endParaRPr lang="en-US"/>
          </a:p>
        </p:txBody>
      </p:sp>
    </p:spTree>
    <p:extLst>
      <p:ext uri="{BB962C8B-B14F-4D97-AF65-F5344CB8AC3E}">
        <p14:creationId xmlns:p14="http://schemas.microsoft.com/office/powerpoint/2010/main" val="22486745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B5145E7-B2FC-4C40-9B23-EED8B9D80E12}" type="slidenum">
              <a:rPr lang="en-US" smtClean="0"/>
              <a:t>8</a:t>
            </a:fld>
            <a:endParaRPr lang="en-US"/>
          </a:p>
        </p:txBody>
      </p:sp>
    </p:spTree>
    <p:extLst>
      <p:ext uri="{BB962C8B-B14F-4D97-AF65-F5344CB8AC3E}">
        <p14:creationId xmlns:p14="http://schemas.microsoft.com/office/powerpoint/2010/main" val="36579602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The </a:t>
            </a:r>
            <a:r>
              <a:rPr lang="en-US" sz="1200" b="1" i="0" u="none" strike="noStrike" kern="1200" dirty="0">
                <a:solidFill>
                  <a:schemeClr val="tx1"/>
                </a:solidFill>
                <a:effectLst/>
                <a:latin typeface="+mn-lt"/>
                <a:ea typeface="+mn-ea"/>
                <a:cs typeface="+mn-cs"/>
              </a:rPr>
              <a:t>Universal Transverse Mercator</a:t>
            </a:r>
            <a:r>
              <a:rPr lang="en-US" sz="1200" b="0" i="0" u="none" strike="noStrike" kern="1200" dirty="0">
                <a:solidFill>
                  <a:schemeClr val="tx1"/>
                </a:solidFill>
                <a:effectLst/>
                <a:latin typeface="+mn-lt"/>
                <a:ea typeface="+mn-ea"/>
                <a:cs typeface="+mn-cs"/>
              </a:rPr>
              <a:t> (</a:t>
            </a:r>
            <a:r>
              <a:rPr lang="en-US" sz="1200" b="1" i="0" u="none" strike="noStrike" kern="1200" dirty="0">
                <a:solidFill>
                  <a:schemeClr val="tx1"/>
                </a:solidFill>
                <a:effectLst/>
                <a:latin typeface="+mn-lt"/>
                <a:ea typeface="+mn-ea"/>
                <a:cs typeface="+mn-cs"/>
              </a:rPr>
              <a:t>UTM</a:t>
            </a:r>
            <a:r>
              <a:rPr lang="en-US" sz="1200" b="0" i="0" u="none" strike="noStrike" kern="1200" dirty="0">
                <a:solidFill>
                  <a:schemeClr val="tx1"/>
                </a:solidFill>
                <a:effectLst/>
                <a:latin typeface="+mn-lt"/>
                <a:ea typeface="+mn-ea"/>
                <a:cs typeface="+mn-cs"/>
              </a:rPr>
              <a:t>) is a system for assigning coordinates to locations on the surface of the Earth. Like the traditional method of latitude and longitude, it is a horizontal position representation, which means it ignores altitude and treats the earth as a perfect ellipsoid</a:t>
            </a:r>
            <a:endParaRPr lang="en-US" dirty="0"/>
          </a:p>
        </p:txBody>
      </p:sp>
      <p:sp>
        <p:nvSpPr>
          <p:cNvPr id="4" name="Slide Number Placeholder 3"/>
          <p:cNvSpPr>
            <a:spLocks noGrp="1"/>
          </p:cNvSpPr>
          <p:nvPr>
            <p:ph type="sldNum" sz="quarter" idx="5"/>
          </p:nvPr>
        </p:nvSpPr>
        <p:spPr/>
        <p:txBody>
          <a:bodyPr/>
          <a:lstStyle/>
          <a:p>
            <a:fld id="{EB5145E7-B2FC-4C40-9B23-EED8B9D80E12}" type="slidenum">
              <a:rPr lang="en-US" smtClean="0"/>
              <a:t>9</a:t>
            </a:fld>
            <a:endParaRPr lang="en-US"/>
          </a:p>
        </p:txBody>
      </p:sp>
    </p:spTree>
    <p:extLst>
      <p:ext uri="{BB962C8B-B14F-4D97-AF65-F5344CB8AC3E}">
        <p14:creationId xmlns:p14="http://schemas.microsoft.com/office/powerpoint/2010/main" val="22646454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B5145E7-B2FC-4C40-9B23-EED8B9D80E12}" type="slidenum">
              <a:rPr lang="en-US" smtClean="0"/>
              <a:t>10</a:t>
            </a:fld>
            <a:endParaRPr lang="en-US"/>
          </a:p>
        </p:txBody>
      </p:sp>
    </p:spTree>
    <p:extLst>
      <p:ext uri="{BB962C8B-B14F-4D97-AF65-F5344CB8AC3E}">
        <p14:creationId xmlns:p14="http://schemas.microsoft.com/office/powerpoint/2010/main" val="10235384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8512474-3828-A149-BAB9-50C3012913F5}" type="slidenum">
              <a:rPr lang="en-US" smtClean="0"/>
              <a:t>11</a:t>
            </a:fld>
            <a:endParaRPr lang="en-US"/>
          </a:p>
        </p:txBody>
      </p:sp>
    </p:spTree>
    <p:extLst>
      <p:ext uri="{BB962C8B-B14F-4D97-AF65-F5344CB8AC3E}">
        <p14:creationId xmlns:p14="http://schemas.microsoft.com/office/powerpoint/2010/main" val="29428895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120616-2018-4F46-B82C-1E1A2E0FE52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F3E7D67-A3BF-E846-AA62-3EE0E1F7551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EFEFDBA-3A9F-B14F-8293-54FFD8560D1F}"/>
              </a:ext>
            </a:extLst>
          </p:cNvPr>
          <p:cNvSpPr>
            <a:spLocks noGrp="1"/>
          </p:cNvSpPr>
          <p:nvPr>
            <p:ph type="dt" sz="half" idx="10"/>
          </p:nvPr>
        </p:nvSpPr>
        <p:spPr/>
        <p:txBody>
          <a:bodyPr/>
          <a:lstStyle/>
          <a:p>
            <a:fld id="{84B7236C-4AB6-4948-9B88-7AE41CC040DB}" type="datetimeFigureOut">
              <a:rPr lang="en-US" smtClean="0"/>
              <a:t>8/15/19</a:t>
            </a:fld>
            <a:endParaRPr lang="en-US"/>
          </a:p>
        </p:txBody>
      </p:sp>
      <p:sp>
        <p:nvSpPr>
          <p:cNvPr id="5" name="Footer Placeholder 4">
            <a:extLst>
              <a:ext uri="{FF2B5EF4-FFF2-40B4-BE49-F238E27FC236}">
                <a16:creationId xmlns:a16="http://schemas.microsoft.com/office/drawing/2014/main" id="{130EB31B-AFC0-C143-8615-7B516225411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9732C2B-B47E-B94E-9637-21AC65B4D33F}"/>
              </a:ext>
            </a:extLst>
          </p:cNvPr>
          <p:cNvSpPr>
            <a:spLocks noGrp="1"/>
          </p:cNvSpPr>
          <p:nvPr>
            <p:ph type="sldNum" sz="quarter" idx="12"/>
          </p:nvPr>
        </p:nvSpPr>
        <p:spPr/>
        <p:txBody>
          <a:bodyPr/>
          <a:lstStyle/>
          <a:p>
            <a:fld id="{7139BB59-2455-7447-9973-C50FCDE82DA4}" type="slidenum">
              <a:rPr lang="en-US" smtClean="0"/>
              <a:t>‹#›</a:t>
            </a:fld>
            <a:endParaRPr lang="en-US"/>
          </a:p>
        </p:txBody>
      </p:sp>
    </p:spTree>
    <p:extLst>
      <p:ext uri="{BB962C8B-B14F-4D97-AF65-F5344CB8AC3E}">
        <p14:creationId xmlns:p14="http://schemas.microsoft.com/office/powerpoint/2010/main" val="28514492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61A42D-B70E-F442-80C6-1731FB50896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F0ABD02-11AC-204D-9E1B-D8EFE966C47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F49B840-29E9-4840-9E93-64D754FE1816}"/>
              </a:ext>
            </a:extLst>
          </p:cNvPr>
          <p:cNvSpPr>
            <a:spLocks noGrp="1"/>
          </p:cNvSpPr>
          <p:nvPr>
            <p:ph type="dt" sz="half" idx="10"/>
          </p:nvPr>
        </p:nvSpPr>
        <p:spPr/>
        <p:txBody>
          <a:bodyPr/>
          <a:lstStyle/>
          <a:p>
            <a:fld id="{84B7236C-4AB6-4948-9B88-7AE41CC040DB}" type="datetimeFigureOut">
              <a:rPr lang="en-US" smtClean="0"/>
              <a:t>8/15/19</a:t>
            </a:fld>
            <a:endParaRPr lang="en-US"/>
          </a:p>
        </p:txBody>
      </p:sp>
      <p:sp>
        <p:nvSpPr>
          <p:cNvPr id="5" name="Footer Placeholder 4">
            <a:extLst>
              <a:ext uri="{FF2B5EF4-FFF2-40B4-BE49-F238E27FC236}">
                <a16:creationId xmlns:a16="http://schemas.microsoft.com/office/drawing/2014/main" id="{A30311DE-76BA-B74E-A2F7-20F306E7598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F8B9AF4-DD2E-C64D-978E-BD845D517A87}"/>
              </a:ext>
            </a:extLst>
          </p:cNvPr>
          <p:cNvSpPr>
            <a:spLocks noGrp="1"/>
          </p:cNvSpPr>
          <p:nvPr>
            <p:ph type="sldNum" sz="quarter" idx="12"/>
          </p:nvPr>
        </p:nvSpPr>
        <p:spPr/>
        <p:txBody>
          <a:bodyPr/>
          <a:lstStyle/>
          <a:p>
            <a:fld id="{7139BB59-2455-7447-9973-C50FCDE82DA4}" type="slidenum">
              <a:rPr lang="en-US" smtClean="0"/>
              <a:t>‹#›</a:t>
            </a:fld>
            <a:endParaRPr lang="en-US"/>
          </a:p>
        </p:txBody>
      </p:sp>
    </p:spTree>
    <p:extLst>
      <p:ext uri="{BB962C8B-B14F-4D97-AF65-F5344CB8AC3E}">
        <p14:creationId xmlns:p14="http://schemas.microsoft.com/office/powerpoint/2010/main" val="4853002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977A1A4-B0CC-1042-93E0-FC6D743E198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DEA0AAA-F9B2-F64B-8A31-8D02EFA6DDE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B992F89-B812-EA41-B1A3-FFFB61EC4214}"/>
              </a:ext>
            </a:extLst>
          </p:cNvPr>
          <p:cNvSpPr>
            <a:spLocks noGrp="1"/>
          </p:cNvSpPr>
          <p:nvPr>
            <p:ph type="dt" sz="half" idx="10"/>
          </p:nvPr>
        </p:nvSpPr>
        <p:spPr/>
        <p:txBody>
          <a:bodyPr/>
          <a:lstStyle/>
          <a:p>
            <a:fld id="{84B7236C-4AB6-4948-9B88-7AE41CC040DB}" type="datetimeFigureOut">
              <a:rPr lang="en-US" smtClean="0"/>
              <a:t>8/15/19</a:t>
            </a:fld>
            <a:endParaRPr lang="en-US"/>
          </a:p>
        </p:txBody>
      </p:sp>
      <p:sp>
        <p:nvSpPr>
          <p:cNvPr id="5" name="Footer Placeholder 4">
            <a:extLst>
              <a:ext uri="{FF2B5EF4-FFF2-40B4-BE49-F238E27FC236}">
                <a16:creationId xmlns:a16="http://schemas.microsoft.com/office/drawing/2014/main" id="{40E37B76-5A01-2F40-B876-60EADD93BD3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E4E3943-3966-8B43-904C-D74766AD2C0F}"/>
              </a:ext>
            </a:extLst>
          </p:cNvPr>
          <p:cNvSpPr>
            <a:spLocks noGrp="1"/>
          </p:cNvSpPr>
          <p:nvPr>
            <p:ph type="sldNum" sz="quarter" idx="12"/>
          </p:nvPr>
        </p:nvSpPr>
        <p:spPr/>
        <p:txBody>
          <a:bodyPr/>
          <a:lstStyle/>
          <a:p>
            <a:fld id="{7139BB59-2455-7447-9973-C50FCDE82DA4}" type="slidenum">
              <a:rPr lang="en-US" smtClean="0"/>
              <a:t>‹#›</a:t>
            </a:fld>
            <a:endParaRPr lang="en-US"/>
          </a:p>
        </p:txBody>
      </p:sp>
    </p:spTree>
    <p:extLst>
      <p:ext uri="{BB962C8B-B14F-4D97-AF65-F5344CB8AC3E}">
        <p14:creationId xmlns:p14="http://schemas.microsoft.com/office/powerpoint/2010/main" val="148138352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1_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800" b="1" i="0">
                <a:solidFill>
                  <a:schemeClr val="tx1"/>
                </a:solidFill>
                <a:latin typeface="Times New Roman"/>
                <a:cs typeface="Times New Roman"/>
              </a:defRPr>
            </a:lvl1pPr>
          </a:lstStyle>
          <a:p>
            <a:endParaRPr/>
          </a:p>
        </p:txBody>
      </p:sp>
      <p:sp>
        <p:nvSpPr>
          <p:cNvPr id="3" name="Holder 3"/>
          <p:cNvSpPr>
            <a:spLocks noGrp="1"/>
          </p:cNvSpPr>
          <p:nvPr>
            <p:ph sz="half" idx="2"/>
          </p:nvPr>
        </p:nvSpPr>
        <p:spPr>
          <a:xfrm>
            <a:off x="609600" y="1577340"/>
            <a:ext cx="5303520" cy="387798"/>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524581" y="1428725"/>
            <a:ext cx="5419512" cy="295402"/>
          </a:xfrm>
          <a:prstGeom prst="rect">
            <a:avLst/>
          </a:prstGeom>
        </p:spPr>
        <p:txBody>
          <a:bodyPr wrap="square" lIns="0" tIns="0" rIns="0" bIns="0">
            <a:spAutoFit/>
          </a:bodyPr>
          <a:lstStyle>
            <a:lvl1pPr>
              <a:defRPr sz="2133" b="0" i="0">
                <a:solidFill>
                  <a:schemeClr val="tx1"/>
                </a:solidFill>
                <a:latin typeface="Times New Roman"/>
                <a:cs typeface="Times New Roman"/>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8/15/19</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8190252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639ADB-0270-354C-9081-D47CEC4F712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162976E-25EE-2D49-A9B3-2B8F6CBB689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1A257EF-958D-7247-B719-C90B38C29315}"/>
              </a:ext>
            </a:extLst>
          </p:cNvPr>
          <p:cNvSpPr>
            <a:spLocks noGrp="1"/>
          </p:cNvSpPr>
          <p:nvPr>
            <p:ph type="dt" sz="half" idx="10"/>
          </p:nvPr>
        </p:nvSpPr>
        <p:spPr/>
        <p:txBody>
          <a:bodyPr/>
          <a:lstStyle/>
          <a:p>
            <a:fld id="{84B7236C-4AB6-4948-9B88-7AE41CC040DB}" type="datetimeFigureOut">
              <a:rPr lang="en-US" smtClean="0"/>
              <a:t>8/15/19</a:t>
            </a:fld>
            <a:endParaRPr lang="en-US"/>
          </a:p>
        </p:txBody>
      </p:sp>
      <p:sp>
        <p:nvSpPr>
          <p:cNvPr id="5" name="Footer Placeholder 4">
            <a:extLst>
              <a:ext uri="{FF2B5EF4-FFF2-40B4-BE49-F238E27FC236}">
                <a16:creationId xmlns:a16="http://schemas.microsoft.com/office/drawing/2014/main" id="{00987C9B-2C35-E246-8999-99EEA929360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D3B11A6-82D8-2740-8CA1-D6B9071DC418}"/>
              </a:ext>
            </a:extLst>
          </p:cNvPr>
          <p:cNvSpPr>
            <a:spLocks noGrp="1"/>
          </p:cNvSpPr>
          <p:nvPr>
            <p:ph type="sldNum" sz="quarter" idx="12"/>
          </p:nvPr>
        </p:nvSpPr>
        <p:spPr/>
        <p:txBody>
          <a:bodyPr/>
          <a:lstStyle/>
          <a:p>
            <a:fld id="{7139BB59-2455-7447-9973-C50FCDE82DA4}" type="slidenum">
              <a:rPr lang="en-US" smtClean="0"/>
              <a:t>‹#›</a:t>
            </a:fld>
            <a:endParaRPr lang="en-US"/>
          </a:p>
        </p:txBody>
      </p:sp>
    </p:spTree>
    <p:extLst>
      <p:ext uri="{BB962C8B-B14F-4D97-AF65-F5344CB8AC3E}">
        <p14:creationId xmlns:p14="http://schemas.microsoft.com/office/powerpoint/2010/main" val="41589317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20389-1DB6-724A-871B-DAADCA9F6B8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3585298-9F70-9242-B50F-7A84DFBD917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D6FC330-6043-4643-BA37-DC4BD9D5506D}"/>
              </a:ext>
            </a:extLst>
          </p:cNvPr>
          <p:cNvSpPr>
            <a:spLocks noGrp="1"/>
          </p:cNvSpPr>
          <p:nvPr>
            <p:ph type="dt" sz="half" idx="10"/>
          </p:nvPr>
        </p:nvSpPr>
        <p:spPr/>
        <p:txBody>
          <a:bodyPr/>
          <a:lstStyle/>
          <a:p>
            <a:fld id="{84B7236C-4AB6-4948-9B88-7AE41CC040DB}" type="datetimeFigureOut">
              <a:rPr lang="en-US" smtClean="0"/>
              <a:t>8/15/19</a:t>
            </a:fld>
            <a:endParaRPr lang="en-US"/>
          </a:p>
        </p:txBody>
      </p:sp>
      <p:sp>
        <p:nvSpPr>
          <p:cNvPr id="5" name="Footer Placeholder 4">
            <a:extLst>
              <a:ext uri="{FF2B5EF4-FFF2-40B4-BE49-F238E27FC236}">
                <a16:creationId xmlns:a16="http://schemas.microsoft.com/office/drawing/2014/main" id="{A4904A99-06A2-D74C-AF3F-05B5747DCF3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9D1B41A-AE5E-F845-B792-5879A4543390}"/>
              </a:ext>
            </a:extLst>
          </p:cNvPr>
          <p:cNvSpPr>
            <a:spLocks noGrp="1"/>
          </p:cNvSpPr>
          <p:nvPr>
            <p:ph type="sldNum" sz="quarter" idx="12"/>
          </p:nvPr>
        </p:nvSpPr>
        <p:spPr/>
        <p:txBody>
          <a:bodyPr/>
          <a:lstStyle/>
          <a:p>
            <a:fld id="{7139BB59-2455-7447-9973-C50FCDE82DA4}" type="slidenum">
              <a:rPr lang="en-US" smtClean="0"/>
              <a:t>‹#›</a:t>
            </a:fld>
            <a:endParaRPr lang="en-US"/>
          </a:p>
        </p:txBody>
      </p:sp>
    </p:spTree>
    <p:extLst>
      <p:ext uri="{BB962C8B-B14F-4D97-AF65-F5344CB8AC3E}">
        <p14:creationId xmlns:p14="http://schemas.microsoft.com/office/powerpoint/2010/main" val="3299517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AD2BB6-8BEA-2A4D-A21E-36B05CC336E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427B88C-EA64-244D-BB8C-640DB697FAD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3F35795-C5F2-5D4C-9D60-50083CC8B18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DB92E8C-435D-3D40-807A-3EC5ED25B82B}"/>
              </a:ext>
            </a:extLst>
          </p:cNvPr>
          <p:cNvSpPr>
            <a:spLocks noGrp="1"/>
          </p:cNvSpPr>
          <p:nvPr>
            <p:ph type="dt" sz="half" idx="10"/>
          </p:nvPr>
        </p:nvSpPr>
        <p:spPr/>
        <p:txBody>
          <a:bodyPr/>
          <a:lstStyle/>
          <a:p>
            <a:fld id="{84B7236C-4AB6-4948-9B88-7AE41CC040DB}" type="datetimeFigureOut">
              <a:rPr lang="en-US" smtClean="0"/>
              <a:t>8/15/19</a:t>
            </a:fld>
            <a:endParaRPr lang="en-US"/>
          </a:p>
        </p:txBody>
      </p:sp>
      <p:sp>
        <p:nvSpPr>
          <p:cNvPr id="6" name="Footer Placeholder 5">
            <a:extLst>
              <a:ext uri="{FF2B5EF4-FFF2-40B4-BE49-F238E27FC236}">
                <a16:creationId xmlns:a16="http://schemas.microsoft.com/office/drawing/2014/main" id="{4E5DF05C-2692-B144-A3E6-6ADDEB73AD4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A06D3DE-5410-6D45-975A-A788AF5485C6}"/>
              </a:ext>
            </a:extLst>
          </p:cNvPr>
          <p:cNvSpPr>
            <a:spLocks noGrp="1"/>
          </p:cNvSpPr>
          <p:nvPr>
            <p:ph type="sldNum" sz="quarter" idx="12"/>
          </p:nvPr>
        </p:nvSpPr>
        <p:spPr/>
        <p:txBody>
          <a:bodyPr/>
          <a:lstStyle/>
          <a:p>
            <a:fld id="{7139BB59-2455-7447-9973-C50FCDE82DA4}" type="slidenum">
              <a:rPr lang="en-US" smtClean="0"/>
              <a:t>‹#›</a:t>
            </a:fld>
            <a:endParaRPr lang="en-US"/>
          </a:p>
        </p:txBody>
      </p:sp>
    </p:spTree>
    <p:extLst>
      <p:ext uri="{BB962C8B-B14F-4D97-AF65-F5344CB8AC3E}">
        <p14:creationId xmlns:p14="http://schemas.microsoft.com/office/powerpoint/2010/main" val="25363900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004318-A1E5-BE4B-9A02-859A7E2A943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771FA56-7AA1-3E46-8019-0F9FC200452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B472885-C8BC-1240-97B4-6D605254071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37D0C52-D1EC-FB40-BD54-B05F8D35264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89C045E-BBC7-5147-8E5F-C21F43B8E42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78C4193-6F8E-C74D-9CFA-6A9FFC8973D2}"/>
              </a:ext>
            </a:extLst>
          </p:cNvPr>
          <p:cNvSpPr>
            <a:spLocks noGrp="1"/>
          </p:cNvSpPr>
          <p:nvPr>
            <p:ph type="dt" sz="half" idx="10"/>
          </p:nvPr>
        </p:nvSpPr>
        <p:spPr/>
        <p:txBody>
          <a:bodyPr/>
          <a:lstStyle/>
          <a:p>
            <a:fld id="{84B7236C-4AB6-4948-9B88-7AE41CC040DB}" type="datetimeFigureOut">
              <a:rPr lang="en-US" smtClean="0"/>
              <a:t>8/15/19</a:t>
            </a:fld>
            <a:endParaRPr lang="en-US"/>
          </a:p>
        </p:txBody>
      </p:sp>
      <p:sp>
        <p:nvSpPr>
          <p:cNvPr id="8" name="Footer Placeholder 7">
            <a:extLst>
              <a:ext uri="{FF2B5EF4-FFF2-40B4-BE49-F238E27FC236}">
                <a16:creationId xmlns:a16="http://schemas.microsoft.com/office/drawing/2014/main" id="{842DCA49-05B2-8C45-9D66-B9C2902CDE7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08B652A-8397-7543-9CD6-1AE95FF238A1}"/>
              </a:ext>
            </a:extLst>
          </p:cNvPr>
          <p:cNvSpPr>
            <a:spLocks noGrp="1"/>
          </p:cNvSpPr>
          <p:nvPr>
            <p:ph type="sldNum" sz="quarter" idx="12"/>
          </p:nvPr>
        </p:nvSpPr>
        <p:spPr/>
        <p:txBody>
          <a:bodyPr/>
          <a:lstStyle/>
          <a:p>
            <a:fld id="{7139BB59-2455-7447-9973-C50FCDE82DA4}" type="slidenum">
              <a:rPr lang="en-US" smtClean="0"/>
              <a:t>‹#›</a:t>
            </a:fld>
            <a:endParaRPr lang="en-US"/>
          </a:p>
        </p:txBody>
      </p:sp>
    </p:spTree>
    <p:extLst>
      <p:ext uri="{BB962C8B-B14F-4D97-AF65-F5344CB8AC3E}">
        <p14:creationId xmlns:p14="http://schemas.microsoft.com/office/powerpoint/2010/main" val="31199615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5D3937-10F0-5F41-B340-093D6A68F4D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4DA066F-C603-3446-A2A9-BA6642826C26}"/>
              </a:ext>
            </a:extLst>
          </p:cNvPr>
          <p:cNvSpPr>
            <a:spLocks noGrp="1"/>
          </p:cNvSpPr>
          <p:nvPr>
            <p:ph type="dt" sz="half" idx="10"/>
          </p:nvPr>
        </p:nvSpPr>
        <p:spPr/>
        <p:txBody>
          <a:bodyPr/>
          <a:lstStyle/>
          <a:p>
            <a:fld id="{84B7236C-4AB6-4948-9B88-7AE41CC040DB}" type="datetimeFigureOut">
              <a:rPr lang="en-US" smtClean="0"/>
              <a:t>8/15/19</a:t>
            </a:fld>
            <a:endParaRPr lang="en-US"/>
          </a:p>
        </p:txBody>
      </p:sp>
      <p:sp>
        <p:nvSpPr>
          <p:cNvPr id="4" name="Footer Placeholder 3">
            <a:extLst>
              <a:ext uri="{FF2B5EF4-FFF2-40B4-BE49-F238E27FC236}">
                <a16:creationId xmlns:a16="http://schemas.microsoft.com/office/drawing/2014/main" id="{6E10D471-3A06-9148-81BC-068534629FF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61C8C98-6687-9344-A48E-EDBE099E279A}"/>
              </a:ext>
            </a:extLst>
          </p:cNvPr>
          <p:cNvSpPr>
            <a:spLocks noGrp="1"/>
          </p:cNvSpPr>
          <p:nvPr>
            <p:ph type="sldNum" sz="quarter" idx="12"/>
          </p:nvPr>
        </p:nvSpPr>
        <p:spPr/>
        <p:txBody>
          <a:bodyPr/>
          <a:lstStyle/>
          <a:p>
            <a:fld id="{7139BB59-2455-7447-9973-C50FCDE82DA4}" type="slidenum">
              <a:rPr lang="en-US" smtClean="0"/>
              <a:t>‹#›</a:t>
            </a:fld>
            <a:endParaRPr lang="en-US"/>
          </a:p>
        </p:txBody>
      </p:sp>
    </p:spTree>
    <p:extLst>
      <p:ext uri="{BB962C8B-B14F-4D97-AF65-F5344CB8AC3E}">
        <p14:creationId xmlns:p14="http://schemas.microsoft.com/office/powerpoint/2010/main" val="28431914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0514B2B-31D8-5047-9D77-166A28538C29}"/>
              </a:ext>
            </a:extLst>
          </p:cNvPr>
          <p:cNvSpPr>
            <a:spLocks noGrp="1"/>
          </p:cNvSpPr>
          <p:nvPr>
            <p:ph type="dt" sz="half" idx="10"/>
          </p:nvPr>
        </p:nvSpPr>
        <p:spPr/>
        <p:txBody>
          <a:bodyPr/>
          <a:lstStyle/>
          <a:p>
            <a:fld id="{84B7236C-4AB6-4948-9B88-7AE41CC040DB}" type="datetimeFigureOut">
              <a:rPr lang="en-US" smtClean="0"/>
              <a:t>8/15/19</a:t>
            </a:fld>
            <a:endParaRPr lang="en-US"/>
          </a:p>
        </p:txBody>
      </p:sp>
      <p:sp>
        <p:nvSpPr>
          <p:cNvPr id="3" name="Footer Placeholder 2">
            <a:extLst>
              <a:ext uri="{FF2B5EF4-FFF2-40B4-BE49-F238E27FC236}">
                <a16:creationId xmlns:a16="http://schemas.microsoft.com/office/drawing/2014/main" id="{084E2A73-BD71-B941-B887-6312C85A368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C67AE51-E01C-6E42-9E87-C45BACAE7855}"/>
              </a:ext>
            </a:extLst>
          </p:cNvPr>
          <p:cNvSpPr>
            <a:spLocks noGrp="1"/>
          </p:cNvSpPr>
          <p:nvPr>
            <p:ph type="sldNum" sz="quarter" idx="12"/>
          </p:nvPr>
        </p:nvSpPr>
        <p:spPr/>
        <p:txBody>
          <a:bodyPr/>
          <a:lstStyle/>
          <a:p>
            <a:fld id="{7139BB59-2455-7447-9973-C50FCDE82DA4}" type="slidenum">
              <a:rPr lang="en-US" smtClean="0"/>
              <a:t>‹#›</a:t>
            </a:fld>
            <a:endParaRPr lang="en-US"/>
          </a:p>
        </p:txBody>
      </p:sp>
    </p:spTree>
    <p:extLst>
      <p:ext uri="{BB962C8B-B14F-4D97-AF65-F5344CB8AC3E}">
        <p14:creationId xmlns:p14="http://schemas.microsoft.com/office/powerpoint/2010/main" val="16996132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7E81B-FF7E-C348-8A53-FFC761E6EE7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986661B-377E-0D4E-832D-9AD7989DCCD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DF9FA06-40D8-5143-81E7-E7EB7F6F6D4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E2A33B4-DA91-AD4E-BFB0-5F7811EA43CD}"/>
              </a:ext>
            </a:extLst>
          </p:cNvPr>
          <p:cNvSpPr>
            <a:spLocks noGrp="1"/>
          </p:cNvSpPr>
          <p:nvPr>
            <p:ph type="dt" sz="half" idx="10"/>
          </p:nvPr>
        </p:nvSpPr>
        <p:spPr/>
        <p:txBody>
          <a:bodyPr/>
          <a:lstStyle/>
          <a:p>
            <a:fld id="{84B7236C-4AB6-4948-9B88-7AE41CC040DB}" type="datetimeFigureOut">
              <a:rPr lang="en-US" smtClean="0"/>
              <a:t>8/15/19</a:t>
            </a:fld>
            <a:endParaRPr lang="en-US"/>
          </a:p>
        </p:txBody>
      </p:sp>
      <p:sp>
        <p:nvSpPr>
          <p:cNvPr id="6" name="Footer Placeholder 5">
            <a:extLst>
              <a:ext uri="{FF2B5EF4-FFF2-40B4-BE49-F238E27FC236}">
                <a16:creationId xmlns:a16="http://schemas.microsoft.com/office/drawing/2014/main" id="{49DAEEFF-DFA9-3D4E-A9C3-514134C0CF2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99BAC69-5722-524F-AAEF-6A11D1F3946C}"/>
              </a:ext>
            </a:extLst>
          </p:cNvPr>
          <p:cNvSpPr>
            <a:spLocks noGrp="1"/>
          </p:cNvSpPr>
          <p:nvPr>
            <p:ph type="sldNum" sz="quarter" idx="12"/>
          </p:nvPr>
        </p:nvSpPr>
        <p:spPr/>
        <p:txBody>
          <a:bodyPr/>
          <a:lstStyle/>
          <a:p>
            <a:fld id="{7139BB59-2455-7447-9973-C50FCDE82DA4}" type="slidenum">
              <a:rPr lang="en-US" smtClean="0"/>
              <a:t>‹#›</a:t>
            </a:fld>
            <a:endParaRPr lang="en-US"/>
          </a:p>
        </p:txBody>
      </p:sp>
    </p:spTree>
    <p:extLst>
      <p:ext uri="{BB962C8B-B14F-4D97-AF65-F5344CB8AC3E}">
        <p14:creationId xmlns:p14="http://schemas.microsoft.com/office/powerpoint/2010/main" val="26829136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28974F-725C-554F-AB94-1E0C96163EB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B2B8CE8-8047-644C-A529-89BA808F7DC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EEFB04B-6543-E746-8C28-7037F965260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4EB3CB6-B965-3C43-A1A2-437493CCB021}"/>
              </a:ext>
            </a:extLst>
          </p:cNvPr>
          <p:cNvSpPr>
            <a:spLocks noGrp="1"/>
          </p:cNvSpPr>
          <p:nvPr>
            <p:ph type="dt" sz="half" idx="10"/>
          </p:nvPr>
        </p:nvSpPr>
        <p:spPr/>
        <p:txBody>
          <a:bodyPr/>
          <a:lstStyle/>
          <a:p>
            <a:fld id="{84B7236C-4AB6-4948-9B88-7AE41CC040DB}" type="datetimeFigureOut">
              <a:rPr lang="en-US" smtClean="0"/>
              <a:t>8/15/19</a:t>
            </a:fld>
            <a:endParaRPr lang="en-US"/>
          </a:p>
        </p:txBody>
      </p:sp>
      <p:sp>
        <p:nvSpPr>
          <p:cNvPr id="6" name="Footer Placeholder 5">
            <a:extLst>
              <a:ext uri="{FF2B5EF4-FFF2-40B4-BE49-F238E27FC236}">
                <a16:creationId xmlns:a16="http://schemas.microsoft.com/office/drawing/2014/main" id="{6380A9D4-49C9-5E49-940F-DC3707C287C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A378B85-633E-F042-9A3A-07CDDC5870B2}"/>
              </a:ext>
            </a:extLst>
          </p:cNvPr>
          <p:cNvSpPr>
            <a:spLocks noGrp="1"/>
          </p:cNvSpPr>
          <p:nvPr>
            <p:ph type="sldNum" sz="quarter" idx="12"/>
          </p:nvPr>
        </p:nvSpPr>
        <p:spPr/>
        <p:txBody>
          <a:bodyPr/>
          <a:lstStyle/>
          <a:p>
            <a:fld id="{7139BB59-2455-7447-9973-C50FCDE82DA4}" type="slidenum">
              <a:rPr lang="en-US" smtClean="0"/>
              <a:t>‹#›</a:t>
            </a:fld>
            <a:endParaRPr lang="en-US"/>
          </a:p>
        </p:txBody>
      </p:sp>
    </p:spTree>
    <p:extLst>
      <p:ext uri="{BB962C8B-B14F-4D97-AF65-F5344CB8AC3E}">
        <p14:creationId xmlns:p14="http://schemas.microsoft.com/office/powerpoint/2010/main" val="41441335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2466EBC-29D8-C84E-A4A4-73FBC75A1AD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BD179C1-C5A4-8A4D-B38F-E02AADAFB17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5007591-DDC7-0146-9DA5-BF1C8096C3B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B7236C-4AB6-4948-9B88-7AE41CC040DB}" type="datetimeFigureOut">
              <a:rPr lang="en-US" smtClean="0"/>
              <a:t>8/15/19</a:t>
            </a:fld>
            <a:endParaRPr lang="en-US"/>
          </a:p>
        </p:txBody>
      </p:sp>
      <p:sp>
        <p:nvSpPr>
          <p:cNvPr id="5" name="Footer Placeholder 4">
            <a:extLst>
              <a:ext uri="{FF2B5EF4-FFF2-40B4-BE49-F238E27FC236}">
                <a16:creationId xmlns:a16="http://schemas.microsoft.com/office/drawing/2014/main" id="{C17B7A0C-50FB-D34B-99A4-47C047A5F1F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7F4DD1E-CED2-1F4E-BA6E-19B75B47DD4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139BB59-2455-7447-9973-C50FCDE82DA4}" type="slidenum">
              <a:rPr lang="en-US" smtClean="0"/>
              <a:t>‹#›</a:t>
            </a:fld>
            <a:endParaRPr lang="en-US"/>
          </a:p>
        </p:txBody>
      </p:sp>
    </p:spTree>
    <p:extLst>
      <p:ext uri="{BB962C8B-B14F-4D97-AF65-F5344CB8AC3E}">
        <p14:creationId xmlns:p14="http://schemas.microsoft.com/office/powerpoint/2010/main" val="21819441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fnielsen/afinn"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30.emf"/><Relationship Id="rId5" Type="http://schemas.openxmlformats.org/officeDocument/2006/relationships/image" Target="../media/image29.png"/><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7.xml"/><Relationship Id="rId1" Type="http://schemas.openxmlformats.org/officeDocument/2006/relationships/slideLayout" Target="../slideLayouts/slideLayout6.xml"/><Relationship Id="rId5" Type="http://schemas.openxmlformats.org/officeDocument/2006/relationships/image" Target="../media/image30.emf"/><Relationship Id="rId4" Type="http://schemas.openxmlformats.org/officeDocument/2006/relationships/image" Target="../media/image32.png"/></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8.xml"/><Relationship Id="rId1" Type="http://schemas.openxmlformats.org/officeDocument/2006/relationships/slideLayout" Target="../slideLayouts/slideLayout6.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9.xml"/><Relationship Id="rId1" Type="http://schemas.openxmlformats.org/officeDocument/2006/relationships/slideLayout" Target="../slideLayouts/slideLayout6.xml"/><Relationship Id="rId4" Type="http://schemas.microsoft.com/office/2007/relationships/hdphoto" Target="../media/hdphoto1.wdp"/></Relationships>
</file>

<file path=ppt/slides/_rels/slide2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6.xml"/><Relationship Id="rId4" Type="http://schemas.openxmlformats.org/officeDocument/2006/relationships/image" Target="../media/image40.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1.tif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www.sciencedirect.com/science/article/pii/S0167923614000268"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7858539"/>
          </a:xfrm>
          <a:prstGeom prst="rect">
            <a:avLst/>
          </a:prstGeom>
          <a:blipFill>
            <a:blip r:embed="rId2" cstate="print"/>
            <a:stretch>
              <a:fillRect/>
            </a:stretch>
          </a:blipFill>
        </p:spPr>
        <p:txBody>
          <a:bodyPr wrap="square" lIns="0" tIns="0" rIns="0" bIns="0" rtlCol="0"/>
          <a:lstStyle/>
          <a:p>
            <a:endParaRPr sz="2400" dirty="0">
              <a:latin typeface="Times New Roman" panose="02020603050405020304" pitchFamily="18" charset="0"/>
              <a:cs typeface="Times New Roman" panose="02020603050405020304" pitchFamily="18" charset="0"/>
            </a:endParaRPr>
          </a:p>
        </p:txBody>
      </p:sp>
      <p:sp>
        <p:nvSpPr>
          <p:cNvPr id="4" name="object 4"/>
          <p:cNvSpPr txBox="1"/>
          <p:nvPr/>
        </p:nvSpPr>
        <p:spPr>
          <a:xfrm>
            <a:off x="668311" y="2422412"/>
            <a:ext cx="6236071" cy="1711473"/>
          </a:xfrm>
          <a:prstGeom prst="rect">
            <a:avLst/>
          </a:prstGeom>
        </p:spPr>
        <p:txBody>
          <a:bodyPr vert="horz" wrap="square" lIns="0" tIns="14393" rIns="0" bIns="0" rtlCol="0">
            <a:spAutoFit/>
          </a:bodyPr>
          <a:lstStyle/>
          <a:p>
            <a:pPr marL="16933" marR="6773">
              <a:lnSpc>
                <a:spcPct val="100699"/>
              </a:lnSpc>
              <a:spcBef>
                <a:spcPts val="113"/>
              </a:spcBef>
            </a:pPr>
            <a:r>
              <a:rPr lang="en-US" sz="2400" b="1" u="sng" dirty="0">
                <a:solidFill>
                  <a:schemeClr val="bg1"/>
                </a:solidFill>
                <a:latin typeface="Georgia" panose="02040502050405020303" pitchFamily="18" charset="0"/>
                <a:cs typeface="Times New Roman" panose="02020603050405020304" pitchFamily="18" charset="0"/>
              </a:rPr>
              <a:t>A Decision Support System for Effective Police Patrolling </a:t>
            </a:r>
          </a:p>
          <a:p>
            <a:pPr marL="16933" marR="6773">
              <a:lnSpc>
                <a:spcPct val="100699"/>
              </a:lnSpc>
              <a:spcBef>
                <a:spcPts val="113"/>
              </a:spcBef>
            </a:pPr>
            <a:endParaRPr lang="en-US" sz="2400" i="1" spc="-7" dirty="0">
              <a:solidFill>
                <a:schemeClr val="bg1"/>
              </a:solidFill>
              <a:latin typeface="Georgia" panose="02040502050405020303" pitchFamily="18" charset="0"/>
              <a:cs typeface="Times New Roman" panose="02020603050405020304" pitchFamily="18" charset="0"/>
            </a:endParaRPr>
          </a:p>
          <a:p>
            <a:pPr marL="16933">
              <a:lnSpc>
                <a:spcPts val="2219"/>
              </a:lnSpc>
            </a:pPr>
            <a:r>
              <a:rPr lang="en-US" sz="2400" spc="-7" dirty="0">
                <a:solidFill>
                  <a:srgbClr val="FFFFFF"/>
                </a:solidFill>
                <a:latin typeface="Georgia" panose="02040502050405020303" pitchFamily="18" charset="0"/>
                <a:cs typeface="Times New Roman" panose="02020603050405020304" pitchFamily="18" charset="0"/>
              </a:rPr>
              <a:t>August</a:t>
            </a:r>
            <a:r>
              <a:rPr sz="2400" spc="-13" dirty="0">
                <a:solidFill>
                  <a:srgbClr val="FFFFFF"/>
                </a:solidFill>
                <a:latin typeface="Georgia" panose="02040502050405020303" pitchFamily="18" charset="0"/>
                <a:cs typeface="Times New Roman" panose="02020603050405020304" pitchFamily="18" charset="0"/>
              </a:rPr>
              <a:t> </a:t>
            </a:r>
            <a:r>
              <a:rPr sz="2400" dirty="0">
                <a:solidFill>
                  <a:srgbClr val="FFFFFF"/>
                </a:solidFill>
                <a:latin typeface="Georgia" panose="02040502050405020303" pitchFamily="18" charset="0"/>
                <a:cs typeface="Times New Roman" panose="02020603050405020304" pitchFamily="18" charset="0"/>
              </a:rPr>
              <a:t>2019</a:t>
            </a:r>
            <a:endParaRPr sz="2400" dirty="0">
              <a:latin typeface="Georgia" panose="02040502050405020303" pitchFamily="18" charset="0"/>
              <a:cs typeface="Times New Roman" panose="02020603050405020304" pitchFamily="18" charset="0"/>
            </a:endParaRPr>
          </a:p>
          <a:p>
            <a:pPr marL="16933">
              <a:lnSpc>
                <a:spcPts val="2219"/>
              </a:lnSpc>
            </a:pPr>
            <a:r>
              <a:rPr lang="en-US" sz="2400" spc="-7" dirty="0">
                <a:solidFill>
                  <a:srgbClr val="FFFFFF"/>
                </a:solidFill>
                <a:latin typeface="Georgia" panose="02040502050405020303" pitchFamily="18" charset="0"/>
                <a:cs typeface="Times New Roman" panose="02020603050405020304" pitchFamily="18" charset="0"/>
              </a:rPr>
              <a:t>Varsha Waingankar</a:t>
            </a:r>
            <a:endParaRPr sz="2400" dirty="0">
              <a:latin typeface="Georgia" panose="02040502050405020303" pitchFamily="18" charset="0"/>
              <a:cs typeface="Times New Roman" panose="02020603050405020304" pitchFamily="18" charset="0"/>
            </a:endParaRPr>
          </a:p>
        </p:txBody>
      </p:sp>
    </p:spTree>
    <p:extLst>
      <p:ext uri="{BB962C8B-B14F-4D97-AF65-F5344CB8AC3E}">
        <p14:creationId xmlns:p14="http://schemas.microsoft.com/office/powerpoint/2010/main" val="19646021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395D0E-5A75-8342-B4AD-B325DAD93B1C}"/>
              </a:ext>
            </a:extLst>
          </p:cNvPr>
          <p:cNvSpPr>
            <a:spLocks noGrp="1"/>
          </p:cNvSpPr>
          <p:nvPr>
            <p:ph type="title"/>
          </p:nvPr>
        </p:nvSpPr>
        <p:spPr/>
        <p:txBody>
          <a:bodyPr>
            <a:normAutofit/>
          </a:bodyPr>
          <a:lstStyle/>
          <a:p>
            <a:r>
              <a:rPr lang="en-US" sz="3600" b="1" dirty="0">
                <a:latin typeface="Georgia" panose="02040502050405020303" pitchFamily="18" charset="0"/>
              </a:rPr>
              <a:t>Kernel Density Estimation</a:t>
            </a:r>
          </a:p>
        </p:txBody>
      </p:sp>
      <p:sp>
        <p:nvSpPr>
          <p:cNvPr id="3" name="Content Placeholder 2">
            <a:extLst>
              <a:ext uri="{FF2B5EF4-FFF2-40B4-BE49-F238E27FC236}">
                <a16:creationId xmlns:a16="http://schemas.microsoft.com/office/drawing/2014/main" id="{C06BDCCD-C63E-CD40-894D-FB963EF21A8D}"/>
              </a:ext>
            </a:extLst>
          </p:cNvPr>
          <p:cNvSpPr>
            <a:spLocks noGrp="1"/>
          </p:cNvSpPr>
          <p:nvPr>
            <p:ph idx="1"/>
          </p:nvPr>
        </p:nvSpPr>
        <p:spPr/>
        <p:txBody>
          <a:bodyPr/>
          <a:lstStyle/>
          <a:p>
            <a:pPr>
              <a:spcBef>
                <a:spcPct val="50000"/>
              </a:spcBef>
            </a:pPr>
            <a:r>
              <a:rPr lang="en-US" altLang="en-US" sz="2000" dirty="0">
                <a:latin typeface="Georgia" panose="02040502050405020303" pitchFamily="18" charset="0"/>
              </a:rPr>
              <a:t>Kernel Density Estimation (KDE) is a </a:t>
            </a:r>
            <a:r>
              <a:rPr lang="en-US" altLang="en-US" sz="2000" dirty="0">
                <a:solidFill>
                  <a:schemeClr val="accent2"/>
                </a:solidFill>
                <a:latin typeface="Georgia" panose="02040502050405020303" pitchFamily="18" charset="0"/>
              </a:rPr>
              <a:t>non-parametric technique</a:t>
            </a:r>
            <a:r>
              <a:rPr lang="en-US" altLang="en-US" sz="2000" dirty="0">
                <a:latin typeface="Georgia" panose="02040502050405020303" pitchFamily="18" charset="0"/>
              </a:rPr>
              <a:t>  for density estimation.</a:t>
            </a:r>
          </a:p>
          <a:p>
            <a:pPr>
              <a:spcBef>
                <a:spcPct val="50000"/>
              </a:spcBef>
            </a:pPr>
            <a:r>
              <a:rPr lang="en-US" altLang="en-US" sz="2000" dirty="0">
                <a:latin typeface="Georgia" panose="02040502050405020303" pitchFamily="18" charset="0"/>
              </a:rPr>
              <a:t> A </a:t>
            </a:r>
            <a:r>
              <a:rPr lang="en-US" altLang="en-US" sz="2000" dirty="0">
                <a:solidFill>
                  <a:schemeClr val="accent2"/>
                </a:solidFill>
                <a:latin typeface="Georgia" panose="02040502050405020303" pitchFamily="18" charset="0"/>
              </a:rPr>
              <a:t>known density function</a:t>
            </a:r>
            <a:r>
              <a:rPr lang="en-US" altLang="en-US" sz="2000" dirty="0">
                <a:latin typeface="Georgia" panose="02040502050405020303" pitchFamily="18" charset="0"/>
              </a:rPr>
              <a:t> (the kernel) is averaged across the observed data points to create a </a:t>
            </a:r>
            <a:r>
              <a:rPr lang="en-US" altLang="en-US" sz="2000" dirty="0">
                <a:solidFill>
                  <a:schemeClr val="accent2"/>
                </a:solidFill>
                <a:latin typeface="Georgia" panose="02040502050405020303" pitchFamily="18" charset="0"/>
              </a:rPr>
              <a:t>smooth approximation</a:t>
            </a:r>
            <a:r>
              <a:rPr lang="en-US" altLang="en-US" sz="2000" dirty="0">
                <a:latin typeface="Georgia" panose="02040502050405020303" pitchFamily="18" charset="0"/>
              </a:rPr>
              <a:t>.</a:t>
            </a:r>
          </a:p>
          <a:p>
            <a:pPr>
              <a:spcBef>
                <a:spcPct val="50000"/>
              </a:spcBef>
            </a:pPr>
            <a:r>
              <a:rPr lang="en-US" sz="2000" dirty="0">
                <a:latin typeface="Georgia" panose="02040502050405020303" pitchFamily="18" charset="0"/>
              </a:rPr>
              <a:t>Estimation data:  historical crime record</a:t>
            </a:r>
          </a:p>
          <a:p>
            <a:pPr>
              <a:spcBef>
                <a:spcPct val="50000"/>
              </a:spcBef>
            </a:pPr>
            <a:endParaRPr lang="en-US" altLang="en-US" sz="2000" dirty="0">
              <a:latin typeface="Georgia" panose="02040502050405020303" pitchFamily="18" charset="0"/>
            </a:endParaRPr>
          </a:p>
          <a:p>
            <a:endParaRPr lang="en-US" dirty="0"/>
          </a:p>
        </p:txBody>
      </p:sp>
      <p:grpSp>
        <p:nvGrpSpPr>
          <p:cNvPr id="21" name="Group 20">
            <a:extLst>
              <a:ext uri="{FF2B5EF4-FFF2-40B4-BE49-F238E27FC236}">
                <a16:creationId xmlns:a16="http://schemas.microsoft.com/office/drawing/2014/main" id="{F377CFAC-8D34-E448-8C92-98E7FDE2A67B}"/>
              </a:ext>
            </a:extLst>
          </p:cNvPr>
          <p:cNvGrpSpPr/>
          <p:nvPr/>
        </p:nvGrpSpPr>
        <p:grpSpPr>
          <a:xfrm>
            <a:off x="8086725" y="4001294"/>
            <a:ext cx="3554824" cy="2197032"/>
            <a:chOff x="385882" y="2020051"/>
            <a:chExt cx="4378455" cy="2197032"/>
          </a:xfrm>
        </p:grpSpPr>
        <p:sp>
          <p:nvSpPr>
            <p:cNvPr id="22" name="Freeform 21">
              <a:extLst>
                <a:ext uri="{FF2B5EF4-FFF2-40B4-BE49-F238E27FC236}">
                  <a16:creationId xmlns:a16="http://schemas.microsoft.com/office/drawing/2014/main" id="{455979DC-3B36-5548-8F12-8D5ACD60BBAC}"/>
                </a:ext>
              </a:extLst>
            </p:cNvPr>
            <p:cNvSpPr/>
            <p:nvPr/>
          </p:nvSpPr>
          <p:spPr>
            <a:xfrm>
              <a:off x="570709" y="3720469"/>
              <a:ext cx="4193628" cy="496614"/>
            </a:xfrm>
            <a:custGeom>
              <a:avLst/>
              <a:gdLst>
                <a:gd name="connsiteX0" fmla="*/ 2088931 w 4193628"/>
                <a:gd name="connsiteY0" fmla="*/ 0 h 496614"/>
                <a:gd name="connsiteX1" fmla="*/ 4193628 w 4193628"/>
                <a:gd name="connsiteY1" fmla="*/ 149773 h 496614"/>
                <a:gd name="connsiteX2" fmla="*/ 2033752 w 4193628"/>
                <a:gd name="connsiteY2" fmla="*/ 496614 h 496614"/>
                <a:gd name="connsiteX3" fmla="*/ 0 w 4193628"/>
                <a:gd name="connsiteY3" fmla="*/ 165538 h 496614"/>
                <a:gd name="connsiteX4" fmla="*/ 2088931 w 4193628"/>
                <a:gd name="connsiteY4" fmla="*/ 0 h 4966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3628" h="496614">
                  <a:moveTo>
                    <a:pt x="2088931" y="0"/>
                  </a:moveTo>
                  <a:lnTo>
                    <a:pt x="4193628" y="149773"/>
                  </a:lnTo>
                  <a:lnTo>
                    <a:pt x="2033752" y="496614"/>
                  </a:lnTo>
                  <a:lnTo>
                    <a:pt x="0" y="165538"/>
                  </a:lnTo>
                  <a:lnTo>
                    <a:pt x="2088931" y="0"/>
                  </a:lnTo>
                  <a:close/>
                </a:path>
              </a:pathLst>
            </a:custGeom>
            <a:solidFill>
              <a:srgbClr val="B6B6B6"/>
            </a:solidFill>
            <a:ln>
              <a:no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grpSp>
          <p:nvGrpSpPr>
            <p:cNvPr id="23" name="Group 22">
              <a:extLst>
                <a:ext uri="{FF2B5EF4-FFF2-40B4-BE49-F238E27FC236}">
                  <a16:creationId xmlns:a16="http://schemas.microsoft.com/office/drawing/2014/main" id="{E961FC7E-617A-8D45-B44E-E0404A482AAC}"/>
                </a:ext>
              </a:extLst>
            </p:cNvPr>
            <p:cNvGrpSpPr/>
            <p:nvPr/>
          </p:nvGrpSpPr>
          <p:grpSpPr>
            <a:xfrm>
              <a:off x="1479490" y="3557614"/>
              <a:ext cx="289931" cy="417079"/>
              <a:chOff x="1003610" y="4315522"/>
              <a:chExt cx="289931" cy="417079"/>
            </a:xfrm>
          </p:grpSpPr>
          <p:sp>
            <p:nvSpPr>
              <p:cNvPr id="36" name="Oval 35">
                <a:extLst>
                  <a:ext uri="{FF2B5EF4-FFF2-40B4-BE49-F238E27FC236}">
                    <a16:creationId xmlns:a16="http://schemas.microsoft.com/office/drawing/2014/main" id="{6F23B6CD-63BF-CF44-B8FA-A352D746E489}"/>
                  </a:ext>
                </a:extLst>
              </p:cNvPr>
              <p:cNvSpPr/>
              <p:nvPr/>
            </p:nvSpPr>
            <p:spPr>
              <a:xfrm>
                <a:off x="1084546" y="4601972"/>
                <a:ext cx="128600" cy="130629"/>
              </a:xfrm>
              <a:prstGeom prst="ellipse">
                <a:avLst/>
              </a:prstGeom>
              <a:gradFill flip="none" rotWithShape="1">
                <a:gsLst>
                  <a:gs pos="39000">
                    <a:srgbClr val="FFFF00"/>
                  </a:gs>
                  <a:gs pos="0">
                    <a:srgbClr val="FF0000"/>
                  </a:gs>
                </a:gsLst>
                <a:path path="circle">
                  <a:fillToRect l="50000" t="50000" r="50000" b="50000"/>
                </a:path>
                <a:tileRect/>
              </a:gradFill>
              <a:ln>
                <a:no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sp>
            <p:nvSpPr>
              <p:cNvPr id="37" name="Freeform 36">
                <a:extLst>
                  <a:ext uri="{FF2B5EF4-FFF2-40B4-BE49-F238E27FC236}">
                    <a16:creationId xmlns:a16="http://schemas.microsoft.com/office/drawing/2014/main" id="{8B5E4363-446D-0545-B53F-92EB6AFB3A55}"/>
                  </a:ext>
                </a:extLst>
              </p:cNvPr>
              <p:cNvSpPr/>
              <p:nvPr/>
            </p:nvSpPr>
            <p:spPr>
              <a:xfrm>
                <a:off x="1003610" y="4315522"/>
                <a:ext cx="289931" cy="379141"/>
              </a:xfrm>
              <a:custGeom>
                <a:avLst/>
                <a:gdLst>
                  <a:gd name="connsiteX0" fmla="*/ 0 w 289931"/>
                  <a:gd name="connsiteY0" fmla="*/ 122664 h 122664"/>
                  <a:gd name="connsiteX1" fmla="*/ 133814 w 289931"/>
                  <a:gd name="connsiteY1" fmla="*/ 0 h 122664"/>
                  <a:gd name="connsiteX2" fmla="*/ 289931 w 289931"/>
                  <a:gd name="connsiteY2" fmla="*/ 122664 h 122664"/>
                  <a:gd name="connsiteX3" fmla="*/ 289931 w 289931"/>
                  <a:gd name="connsiteY3" fmla="*/ 122664 h 122664"/>
                </a:gdLst>
                <a:ahLst/>
                <a:cxnLst>
                  <a:cxn ang="0">
                    <a:pos x="connsiteX0" y="connsiteY0"/>
                  </a:cxn>
                  <a:cxn ang="0">
                    <a:pos x="connsiteX1" y="connsiteY1"/>
                  </a:cxn>
                  <a:cxn ang="0">
                    <a:pos x="connsiteX2" y="connsiteY2"/>
                  </a:cxn>
                  <a:cxn ang="0">
                    <a:pos x="connsiteX3" y="connsiteY3"/>
                  </a:cxn>
                </a:cxnLst>
                <a:rect l="l" t="t" r="r" b="b"/>
                <a:pathLst>
                  <a:path w="289931" h="122664">
                    <a:moveTo>
                      <a:pt x="0" y="122664"/>
                    </a:moveTo>
                    <a:cubicBezTo>
                      <a:pt x="42746" y="61332"/>
                      <a:pt x="85492" y="0"/>
                      <a:pt x="133814" y="0"/>
                    </a:cubicBezTo>
                    <a:cubicBezTo>
                      <a:pt x="182136" y="0"/>
                      <a:pt x="289931" y="122664"/>
                      <a:pt x="289931" y="122664"/>
                    </a:cubicBezTo>
                    <a:lnTo>
                      <a:pt x="289931" y="122664"/>
                    </a:lnTo>
                  </a:path>
                </a:pathLst>
              </a:custGeom>
              <a:noFill/>
              <a:ln>
                <a:solidFill>
                  <a:srgbClr val="FF0000"/>
                </a:solid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grpSp>
        <p:grpSp>
          <p:nvGrpSpPr>
            <p:cNvPr id="24" name="Group 23">
              <a:extLst>
                <a:ext uri="{FF2B5EF4-FFF2-40B4-BE49-F238E27FC236}">
                  <a16:creationId xmlns:a16="http://schemas.microsoft.com/office/drawing/2014/main" id="{71F16463-39DE-7842-BA31-07D9DE1F59CE}"/>
                </a:ext>
              </a:extLst>
            </p:cNvPr>
            <p:cNvGrpSpPr/>
            <p:nvPr/>
          </p:nvGrpSpPr>
          <p:grpSpPr>
            <a:xfrm>
              <a:off x="1776853" y="3609655"/>
              <a:ext cx="289931" cy="417079"/>
              <a:chOff x="1003610" y="4315522"/>
              <a:chExt cx="289931" cy="417079"/>
            </a:xfrm>
          </p:grpSpPr>
          <p:sp>
            <p:nvSpPr>
              <p:cNvPr id="34" name="Oval 33">
                <a:extLst>
                  <a:ext uri="{FF2B5EF4-FFF2-40B4-BE49-F238E27FC236}">
                    <a16:creationId xmlns:a16="http://schemas.microsoft.com/office/drawing/2014/main" id="{A098F316-869D-2245-A54A-337F136678F5}"/>
                  </a:ext>
                </a:extLst>
              </p:cNvPr>
              <p:cNvSpPr/>
              <p:nvPr/>
            </p:nvSpPr>
            <p:spPr>
              <a:xfrm>
                <a:off x="1084546" y="4601972"/>
                <a:ext cx="128600" cy="130629"/>
              </a:xfrm>
              <a:prstGeom prst="ellipse">
                <a:avLst/>
              </a:prstGeom>
              <a:gradFill flip="none" rotWithShape="1">
                <a:gsLst>
                  <a:gs pos="39000">
                    <a:srgbClr val="FFFF00"/>
                  </a:gs>
                  <a:gs pos="0">
                    <a:srgbClr val="FF0000"/>
                  </a:gs>
                </a:gsLst>
                <a:path path="circle">
                  <a:fillToRect l="50000" t="50000" r="50000" b="50000"/>
                </a:path>
                <a:tileRect/>
              </a:gradFill>
              <a:ln>
                <a:no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sp>
            <p:nvSpPr>
              <p:cNvPr id="35" name="Freeform 34">
                <a:extLst>
                  <a:ext uri="{FF2B5EF4-FFF2-40B4-BE49-F238E27FC236}">
                    <a16:creationId xmlns:a16="http://schemas.microsoft.com/office/drawing/2014/main" id="{D6FDD5C0-253C-5C48-B041-10632C7654EA}"/>
                  </a:ext>
                </a:extLst>
              </p:cNvPr>
              <p:cNvSpPr/>
              <p:nvPr/>
            </p:nvSpPr>
            <p:spPr>
              <a:xfrm>
                <a:off x="1003610" y="4315522"/>
                <a:ext cx="289931" cy="379141"/>
              </a:xfrm>
              <a:custGeom>
                <a:avLst/>
                <a:gdLst>
                  <a:gd name="connsiteX0" fmla="*/ 0 w 289931"/>
                  <a:gd name="connsiteY0" fmla="*/ 122664 h 122664"/>
                  <a:gd name="connsiteX1" fmla="*/ 133814 w 289931"/>
                  <a:gd name="connsiteY1" fmla="*/ 0 h 122664"/>
                  <a:gd name="connsiteX2" fmla="*/ 289931 w 289931"/>
                  <a:gd name="connsiteY2" fmla="*/ 122664 h 122664"/>
                  <a:gd name="connsiteX3" fmla="*/ 289931 w 289931"/>
                  <a:gd name="connsiteY3" fmla="*/ 122664 h 122664"/>
                </a:gdLst>
                <a:ahLst/>
                <a:cxnLst>
                  <a:cxn ang="0">
                    <a:pos x="connsiteX0" y="connsiteY0"/>
                  </a:cxn>
                  <a:cxn ang="0">
                    <a:pos x="connsiteX1" y="connsiteY1"/>
                  </a:cxn>
                  <a:cxn ang="0">
                    <a:pos x="connsiteX2" y="connsiteY2"/>
                  </a:cxn>
                  <a:cxn ang="0">
                    <a:pos x="connsiteX3" y="connsiteY3"/>
                  </a:cxn>
                </a:cxnLst>
                <a:rect l="l" t="t" r="r" b="b"/>
                <a:pathLst>
                  <a:path w="289931" h="122664">
                    <a:moveTo>
                      <a:pt x="0" y="122664"/>
                    </a:moveTo>
                    <a:cubicBezTo>
                      <a:pt x="42746" y="61332"/>
                      <a:pt x="85492" y="0"/>
                      <a:pt x="133814" y="0"/>
                    </a:cubicBezTo>
                    <a:cubicBezTo>
                      <a:pt x="182136" y="0"/>
                      <a:pt x="289931" y="122664"/>
                      <a:pt x="289931" y="122664"/>
                    </a:cubicBezTo>
                    <a:lnTo>
                      <a:pt x="289931" y="122664"/>
                    </a:lnTo>
                  </a:path>
                </a:pathLst>
              </a:custGeom>
              <a:noFill/>
              <a:ln>
                <a:solidFill>
                  <a:srgbClr val="FF0000"/>
                </a:solid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grpSp>
        <p:grpSp>
          <p:nvGrpSpPr>
            <p:cNvPr id="25" name="Group 24">
              <a:extLst>
                <a:ext uri="{FF2B5EF4-FFF2-40B4-BE49-F238E27FC236}">
                  <a16:creationId xmlns:a16="http://schemas.microsoft.com/office/drawing/2014/main" id="{7FE3EFB2-0181-2F42-B520-EE6E3A989E3D}"/>
                </a:ext>
              </a:extLst>
            </p:cNvPr>
            <p:cNvGrpSpPr/>
            <p:nvPr/>
          </p:nvGrpSpPr>
          <p:grpSpPr>
            <a:xfrm>
              <a:off x="2011024" y="3520447"/>
              <a:ext cx="289931" cy="417079"/>
              <a:chOff x="1003610" y="4315522"/>
              <a:chExt cx="289931" cy="417079"/>
            </a:xfrm>
          </p:grpSpPr>
          <p:sp>
            <p:nvSpPr>
              <p:cNvPr id="32" name="Oval 31">
                <a:extLst>
                  <a:ext uri="{FF2B5EF4-FFF2-40B4-BE49-F238E27FC236}">
                    <a16:creationId xmlns:a16="http://schemas.microsoft.com/office/drawing/2014/main" id="{8D821156-4C76-4D45-B429-E74630C8347A}"/>
                  </a:ext>
                </a:extLst>
              </p:cNvPr>
              <p:cNvSpPr/>
              <p:nvPr/>
            </p:nvSpPr>
            <p:spPr>
              <a:xfrm>
                <a:off x="1084546" y="4601972"/>
                <a:ext cx="128600" cy="130629"/>
              </a:xfrm>
              <a:prstGeom prst="ellipse">
                <a:avLst/>
              </a:prstGeom>
              <a:gradFill flip="none" rotWithShape="1">
                <a:gsLst>
                  <a:gs pos="39000">
                    <a:srgbClr val="FFFF00"/>
                  </a:gs>
                  <a:gs pos="0">
                    <a:srgbClr val="FF0000"/>
                  </a:gs>
                </a:gsLst>
                <a:path path="circle">
                  <a:fillToRect l="50000" t="50000" r="50000" b="50000"/>
                </a:path>
                <a:tileRect/>
              </a:gradFill>
              <a:ln>
                <a:no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sp>
            <p:nvSpPr>
              <p:cNvPr id="33" name="Freeform 32">
                <a:extLst>
                  <a:ext uri="{FF2B5EF4-FFF2-40B4-BE49-F238E27FC236}">
                    <a16:creationId xmlns:a16="http://schemas.microsoft.com/office/drawing/2014/main" id="{85A4AEA6-6D69-F64B-A75F-843F1E41F3B1}"/>
                  </a:ext>
                </a:extLst>
              </p:cNvPr>
              <p:cNvSpPr/>
              <p:nvPr/>
            </p:nvSpPr>
            <p:spPr>
              <a:xfrm>
                <a:off x="1003610" y="4315522"/>
                <a:ext cx="289931" cy="379141"/>
              </a:xfrm>
              <a:custGeom>
                <a:avLst/>
                <a:gdLst>
                  <a:gd name="connsiteX0" fmla="*/ 0 w 289931"/>
                  <a:gd name="connsiteY0" fmla="*/ 122664 h 122664"/>
                  <a:gd name="connsiteX1" fmla="*/ 133814 w 289931"/>
                  <a:gd name="connsiteY1" fmla="*/ 0 h 122664"/>
                  <a:gd name="connsiteX2" fmla="*/ 289931 w 289931"/>
                  <a:gd name="connsiteY2" fmla="*/ 122664 h 122664"/>
                  <a:gd name="connsiteX3" fmla="*/ 289931 w 289931"/>
                  <a:gd name="connsiteY3" fmla="*/ 122664 h 122664"/>
                </a:gdLst>
                <a:ahLst/>
                <a:cxnLst>
                  <a:cxn ang="0">
                    <a:pos x="connsiteX0" y="connsiteY0"/>
                  </a:cxn>
                  <a:cxn ang="0">
                    <a:pos x="connsiteX1" y="connsiteY1"/>
                  </a:cxn>
                  <a:cxn ang="0">
                    <a:pos x="connsiteX2" y="connsiteY2"/>
                  </a:cxn>
                  <a:cxn ang="0">
                    <a:pos x="connsiteX3" y="connsiteY3"/>
                  </a:cxn>
                </a:cxnLst>
                <a:rect l="l" t="t" r="r" b="b"/>
                <a:pathLst>
                  <a:path w="289931" h="122664">
                    <a:moveTo>
                      <a:pt x="0" y="122664"/>
                    </a:moveTo>
                    <a:cubicBezTo>
                      <a:pt x="42746" y="61332"/>
                      <a:pt x="85492" y="0"/>
                      <a:pt x="133814" y="0"/>
                    </a:cubicBezTo>
                    <a:cubicBezTo>
                      <a:pt x="182136" y="0"/>
                      <a:pt x="289931" y="122664"/>
                      <a:pt x="289931" y="122664"/>
                    </a:cubicBezTo>
                    <a:lnTo>
                      <a:pt x="289931" y="122664"/>
                    </a:lnTo>
                  </a:path>
                </a:pathLst>
              </a:custGeom>
              <a:noFill/>
              <a:ln>
                <a:solidFill>
                  <a:srgbClr val="FF0000"/>
                </a:solid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grpSp>
        <p:grpSp>
          <p:nvGrpSpPr>
            <p:cNvPr id="26" name="Group 25">
              <a:extLst>
                <a:ext uri="{FF2B5EF4-FFF2-40B4-BE49-F238E27FC236}">
                  <a16:creationId xmlns:a16="http://schemas.microsoft.com/office/drawing/2014/main" id="{B3C6F53B-7A6C-7D41-800E-3E4D320EB8FB}"/>
                </a:ext>
              </a:extLst>
            </p:cNvPr>
            <p:cNvGrpSpPr/>
            <p:nvPr/>
          </p:nvGrpSpPr>
          <p:grpSpPr>
            <a:xfrm>
              <a:off x="3050732" y="3565284"/>
              <a:ext cx="289931" cy="417079"/>
              <a:chOff x="1003610" y="4315522"/>
              <a:chExt cx="289931" cy="417079"/>
            </a:xfrm>
          </p:grpSpPr>
          <p:sp>
            <p:nvSpPr>
              <p:cNvPr id="30" name="Oval 29">
                <a:extLst>
                  <a:ext uri="{FF2B5EF4-FFF2-40B4-BE49-F238E27FC236}">
                    <a16:creationId xmlns:a16="http://schemas.microsoft.com/office/drawing/2014/main" id="{66951618-41DE-F54B-91CD-CC7DBF17817E}"/>
                  </a:ext>
                </a:extLst>
              </p:cNvPr>
              <p:cNvSpPr/>
              <p:nvPr/>
            </p:nvSpPr>
            <p:spPr>
              <a:xfrm>
                <a:off x="1084546" y="4601972"/>
                <a:ext cx="128600" cy="130629"/>
              </a:xfrm>
              <a:prstGeom prst="ellipse">
                <a:avLst/>
              </a:prstGeom>
              <a:gradFill flip="none" rotWithShape="1">
                <a:gsLst>
                  <a:gs pos="39000">
                    <a:srgbClr val="FFFF00"/>
                  </a:gs>
                  <a:gs pos="0">
                    <a:srgbClr val="FF0000"/>
                  </a:gs>
                </a:gsLst>
                <a:path path="circle">
                  <a:fillToRect l="50000" t="50000" r="50000" b="50000"/>
                </a:path>
                <a:tileRect/>
              </a:gradFill>
              <a:ln>
                <a:no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sp>
            <p:nvSpPr>
              <p:cNvPr id="31" name="Freeform 30">
                <a:extLst>
                  <a:ext uri="{FF2B5EF4-FFF2-40B4-BE49-F238E27FC236}">
                    <a16:creationId xmlns:a16="http://schemas.microsoft.com/office/drawing/2014/main" id="{3860FB8B-157C-ED49-9DBB-88C599CC16FA}"/>
                  </a:ext>
                </a:extLst>
              </p:cNvPr>
              <p:cNvSpPr/>
              <p:nvPr/>
            </p:nvSpPr>
            <p:spPr>
              <a:xfrm>
                <a:off x="1003610" y="4315522"/>
                <a:ext cx="289931" cy="379141"/>
              </a:xfrm>
              <a:custGeom>
                <a:avLst/>
                <a:gdLst>
                  <a:gd name="connsiteX0" fmla="*/ 0 w 289931"/>
                  <a:gd name="connsiteY0" fmla="*/ 122664 h 122664"/>
                  <a:gd name="connsiteX1" fmla="*/ 133814 w 289931"/>
                  <a:gd name="connsiteY1" fmla="*/ 0 h 122664"/>
                  <a:gd name="connsiteX2" fmla="*/ 289931 w 289931"/>
                  <a:gd name="connsiteY2" fmla="*/ 122664 h 122664"/>
                  <a:gd name="connsiteX3" fmla="*/ 289931 w 289931"/>
                  <a:gd name="connsiteY3" fmla="*/ 122664 h 122664"/>
                </a:gdLst>
                <a:ahLst/>
                <a:cxnLst>
                  <a:cxn ang="0">
                    <a:pos x="connsiteX0" y="connsiteY0"/>
                  </a:cxn>
                  <a:cxn ang="0">
                    <a:pos x="connsiteX1" y="connsiteY1"/>
                  </a:cxn>
                  <a:cxn ang="0">
                    <a:pos x="connsiteX2" y="connsiteY2"/>
                  </a:cxn>
                  <a:cxn ang="0">
                    <a:pos x="connsiteX3" y="connsiteY3"/>
                  </a:cxn>
                </a:cxnLst>
                <a:rect l="l" t="t" r="r" b="b"/>
                <a:pathLst>
                  <a:path w="289931" h="122664">
                    <a:moveTo>
                      <a:pt x="0" y="122664"/>
                    </a:moveTo>
                    <a:cubicBezTo>
                      <a:pt x="42746" y="61332"/>
                      <a:pt x="85492" y="0"/>
                      <a:pt x="133814" y="0"/>
                    </a:cubicBezTo>
                    <a:cubicBezTo>
                      <a:pt x="182136" y="0"/>
                      <a:pt x="289931" y="122664"/>
                      <a:pt x="289931" y="122664"/>
                    </a:cubicBezTo>
                    <a:lnTo>
                      <a:pt x="289931" y="122664"/>
                    </a:lnTo>
                  </a:path>
                </a:pathLst>
              </a:custGeom>
              <a:noFill/>
              <a:ln>
                <a:solidFill>
                  <a:srgbClr val="FF0000"/>
                </a:solid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grpSp>
        <p:sp>
          <p:nvSpPr>
            <p:cNvPr id="27" name="Freeform 26">
              <a:extLst>
                <a:ext uri="{FF2B5EF4-FFF2-40B4-BE49-F238E27FC236}">
                  <a16:creationId xmlns:a16="http://schemas.microsoft.com/office/drawing/2014/main" id="{89C988C2-D72E-5540-8E9D-A03A7612B43B}"/>
                </a:ext>
              </a:extLst>
            </p:cNvPr>
            <p:cNvSpPr/>
            <p:nvPr/>
          </p:nvSpPr>
          <p:spPr>
            <a:xfrm>
              <a:off x="1275532" y="2464360"/>
              <a:ext cx="2448832" cy="1438941"/>
            </a:xfrm>
            <a:custGeom>
              <a:avLst/>
              <a:gdLst>
                <a:gd name="connsiteX0" fmla="*/ 0 w 2665141"/>
                <a:gd name="connsiteY0" fmla="*/ 1443533 h 1443533"/>
                <a:gd name="connsiteX1" fmla="*/ 613317 w 2665141"/>
                <a:gd name="connsiteY1" fmla="*/ 5025 h 1443533"/>
                <a:gd name="connsiteX2" fmla="*/ 1315844 w 2665141"/>
                <a:gd name="connsiteY2" fmla="*/ 964030 h 1443533"/>
                <a:gd name="connsiteX3" fmla="*/ 1806497 w 2665141"/>
                <a:gd name="connsiteY3" fmla="*/ 852518 h 1443533"/>
                <a:gd name="connsiteX4" fmla="*/ 2665141 w 2665141"/>
                <a:gd name="connsiteY4" fmla="*/ 1398928 h 1443533"/>
                <a:gd name="connsiteX0" fmla="*/ 0 w 2665141"/>
                <a:gd name="connsiteY0" fmla="*/ 1443552 h 1443552"/>
                <a:gd name="connsiteX1" fmla="*/ 613317 w 2665141"/>
                <a:gd name="connsiteY1" fmla="*/ 5044 h 1443552"/>
                <a:gd name="connsiteX2" fmla="*/ 1315844 w 2665141"/>
                <a:gd name="connsiteY2" fmla="*/ 964049 h 1443552"/>
                <a:gd name="connsiteX3" fmla="*/ 1918009 w 2665141"/>
                <a:gd name="connsiteY3" fmla="*/ 874839 h 1443552"/>
                <a:gd name="connsiteX4" fmla="*/ 2665141 w 2665141"/>
                <a:gd name="connsiteY4" fmla="*/ 1398947 h 1443552"/>
                <a:gd name="connsiteX0" fmla="*/ 0 w 2665141"/>
                <a:gd name="connsiteY0" fmla="*/ 1439712 h 1439712"/>
                <a:gd name="connsiteX1" fmla="*/ 613317 w 2665141"/>
                <a:gd name="connsiteY1" fmla="*/ 1204 h 1439712"/>
                <a:gd name="connsiteX2" fmla="*/ 1315844 w 2665141"/>
                <a:gd name="connsiteY2" fmla="*/ 1186351 h 1439712"/>
                <a:gd name="connsiteX3" fmla="*/ 1918009 w 2665141"/>
                <a:gd name="connsiteY3" fmla="*/ 870999 h 1439712"/>
                <a:gd name="connsiteX4" fmla="*/ 2665141 w 2665141"/>
                <a:gd name="connsiteY4" fmla="*/ 1395107 h 1439712"/>
                <a:gd name="connsiteX0" fmla="*/ 0 w 2665141"/>
                <a:gd name="connsiteY0" fmla="*/ 1438932 h 1438932"/>
                <a:gd name="connsiteX1" fmla="*/ 613317 w 2665141"/>
                <a:gd name="connsiteY1" fmla="*/ 424 h 1438932"/>
                <a:gd name="connsiteX2" fmla="*/ 1315844 w 2665141"/>
                <a:gd name="connsiteY2" fmla="*/ 1283893 h 1438932"/>
                <a:gd name="connsiteX3" fmla="*/ 1918009 w 2665141"/>
                <a:gd name="connsiteY3" fmla="*/ 870219 h 1438932"/>
                <a:gd name="connsiteX4" fmla="*/ 2665141 w 2665141"/>
                <a:gd name="connsiteY4" fmla="*/ 1394327 h 1438932"/>
                <a:gd name="connsiteX0" fmla="*/ 0 w 2665141"/>
                <a:gd name="connsiteY0" fmla="*/ 1438940 h 1438940"/>
                <a:gd name="connsiteX1" fmla="*/ 613317 w 2665141"/>
                <a:gd name="connsiteY1" fmla="*/ 432 h 1438940"/>
                <a:gd name="connsiteX2" fmla="*/ 1315844 w 2665141"/>
                <a:gd name="connsiteY2" fmla="*/ 1283901 h 1438940"/>
                <a:gd name="connsiteX3" fmla="*/ 1908177 w 2665141"/>
                <a:gd name="connsiteY3" fmla="*/ 1017711 h 1438940"/>
                <a:gd name="connsiteX4" fmla="*/ 2665141 w 2665141"/>
                <a:gd name="connsiteY4" fmla="*/ 1394335 h 1438940"/>
                <a:gd name="connsiteX0" fmla="*/ 0 w 2665141"/>
                <a:gd name="connsiteY0" fmla="*/ 1438941 h 1438941"/>
                <a:gd name="connsiteX1" fmla="*/ 613317 w 2665141"/>
                <a:gd name="connsiteY1" fmla="*/ 433 h 1438941"/>
                <a:gd name="connsiteX2" fmla="*/ 1315844 w 2665141"/>
                <a:gd name="connsiteY2" fmla="*/ 1283902 h 1438941"/>
                <a:gd name="connsiteX3" fmla="*/ 1967171 w 2665141"/>
                <a:gd name="connsiteY3" fmla="*/ 1027544 h 1438941"/>
                <a:gd name="connsiteX4" fmla="*/ 2665141 w 2665141"/>
                <a:gd name="connsiteY4" fmla="*/ 1394336 h 1438941"/>
                <a:gd name="connsiteX0" fmla="*/ 0 w 2665141"/>
                <a:gd name="connsiteY0" fmla="*/ 1438941 h 1438941"/>
                <a:gd name="connsiteX1" fmla="*/ 613317 w 2665141"/>
                <a:gd name="connsiteY1" fmla="*/ 433 h 1438941"/>
                <a:gd name="connsiteX2" fmla="*/ 1315844 w 2665141"/>
                <a:gd name="connsiteY2" fmla="*/ 1283902 h 1438941"/>
                <a:gd name="connsiteX3" fmla="*/ 1967171 w 2665141"/>
                <a:gd name="connsiteY3" fmla="*/ 1027544 h 1438941"/>
                <a:gd name="connsiteX4" fmla="*/ 2665141 w 2665141"/>
                <a:gd name="connsiteY4" fmla="*/ 1394336 h 1438941"/>
                <a:gd name="connsiteX0" fmla="*/ 0 w 2448832"/>
                <a:gd name="connsiteY0" fmla="*/ 1438941 h 1438941"/>
                <a:gd name="connsiteX1" fmla="*/ 613317 w 2448832"/>
                <a:gd name="connsiteY1" fmla="*/ 433 h 1438941"/>
                <a:gd name="connsiteX2" fmla="*/ 1315844 w 2448832"/>
                <a:gd name="connsiteY2" fmla="*/ 1283902 h 1438941"/>
                <a:gd name="connsiteX3" fmla="*/ 1967171 w 2448832"/>
                <a:gd name="connsiteY3" fmla="*/ 1027544 h 1438941"/>
                <a:gd name="connsiteX4" fmla="*/ 2448832 w 2448832"/>
                <a:gd name="connsiteY4" fmla="*/ 1414000 h 1438941"/>
                <a:gd name="connsiteX0" fmla="*/ 0 w 2448832"/>
                <a:gd name="connsiteY0" fmla="*/ 1438941 h 1438941"/>
                <a:gd name="connsiteX1" fmla="*/ 613317 w 2448832"/>
                <a:gd name="connsiteY1" fmla="*/ 433 h 1438941"/>
                <a:gd name="connsiteX2" fmla="*/ 1315844 w 2448832"/>
                <a:gd name="connsiteY2" fmla="*/ 1283902 h 1438941"/>
                <a:gd name="connsiteX3" fmla="*/ 1967171 w 2448832"/>
                <a:gd name="connsiteY3" fmla="*/ 1027544 h 1438941"/>
                <a:gd name="connsiteX4" fmla="*/ 2448832 w 2448832"/>
                <a:gd name="connsiteY4" fmla="*/ 1414000 h 14389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48832" h="1438941">
                  <a:moveTo>
                    <a:pt x="0" y="1438941"/>
                  </a:moveTo>
                  <a:cubicBezTo>
                    <a:pt x="197005" y="759645"/>
                    <a:pt x="394010" y="26273"/>
                    <a:pt x="613317" y="433"/>
                  </a:cubicBezTo>
                  <a:cubicBezTo>
                    <a:pt x="832624" y="-25407"/>
                    <a:pt x="1090202" y="1112717"/>
                    <a:pt x="1315844" y="1283902"/>
                  </a:cubicBezTo>
                  <a:cubicBezTo>
                    <a:pt x="1541486" y="1455087"/>
                    <a:pt x="1742288" y="955061"/>
                    <a:pt x="1967171" y="1027544"/>
                  </a:cubicBezTo>
                  <a:cubicBezTo>
                    <a:pt x="2113396" y="1090195"/>
                    <a:pt x="2338428" y="1314688"/>
                    <a:pt x="2448832" y="1414000"/>
                  </a:cubicBezTo>
                </a:path>
              </a:pathLst>
            </a:custGeom>
            <a:noFill/>
            <a:ln w="63500">
              <a:gradFill>
                <a:gsLst>
                  <a:gs pos="0">
                    <a:srgbClr val="FF0000"/>
                  </a:gs>
                  <a:gs pos="86000">
                    <a:srgbClr val="FFFF00"/>
                  </a:gs>
                </a:gsLst>
                <a:lin ang="5400000" scaled="0"/>
              </a:grad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sp>
          <p:nvSpPr>
            <p:cNvPr id="28" name="Up Arrow 27">
              <a:extLst>
                <a:ext uri="{FF2B5EF4-FFF2-40B4-BE49-F238E27FC236}">
                  <a16:creationId xmlns:a16="http://schemas.microsoft.com/office/drawing/2014/main" id="{72FC2D0F-18FF-994A-93A0-6E2B63580AD8}"/>
                </a:ext>
              </a:extLst>
            </p:cNvPr>
            <p:cNvSpPr/>
            <p:nvPr/>
          </p:nvSpPr>
          <p:spPr>
            <a:xfrm>
              <a:off x="684517" y="2389383"/>
              <a:ext cx="234176" cy="1454681"/>
            </a:xfrm>
            <a:prstGeom prst="upArrow">
              <a:avLst/>
            </a:prstGeom>
            <a:gradFill>
              <a:gsLst>
                <a:gs pos="0">
                  <a:srgbClr val="FF0000"/>
                </a:gs>
                <a:gs pos="98000">
                  <a:srgbClr val="FFFF00"/>
                </a:gs>
              </a:gsLst>
              <a:lin ang="5400000" scaled="0"/>
            </a:gradFill>
            <a:ln>
              <a:solidFill>
                <a:schemeClr val="tx1"/>
              </a:solid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sp>
          <p:nvSpPr>
            <p:cNvPr id="29" name="TextBox 28">
              <a:extLst>
                <a:ext uri="{FF2B5EF4-FFF2-40B4-BE49-F238E27FC236}">
                  <a16:creationId xmlns:a16="http://schemas.microsoft.com/office/drawing/2014/main" id="{379CD7B3-BB57-D946-831B-37403F63209B}"/>
                </a:ext>
              </a:extLst>
            </p:cNvPr>
            <p:cNvSpPr txBox="1"/>
            <p:nvPr/>
          </p:nvSpPr>
          <p:spPr>
            <a:xfrm>
              <a:off x="385882" y="2020051"/>
              <a:ext cx="851515" cy="369332"/>
            </a:xfrm>
            <a:prstGeom prst="rect">
              <a:avLst/>
            </a:prstGeom>
            <a:noFill/>
          </p:spPr>
          <p:txBody>
            <a:bodyPr wrap="none" rtlCol="0">
              <a:spAutoFit/>
            </a:bodyPr>
            <a:lstStyle/>
            <a:p>
              <a:r>
                <a:rPr lang="en-US" dirty="0"/>
                <a:t>Threat</a:t>
              </a:r>
            </a:p>
          </p:txBody>
        </p:sp>
      </p:grpSp>
      <p:sp>
        <p:nvSpPr>
          <p:cNvPr id="38" name="TextBox 37">
            <a:extLst>
              <a:ext uri="{FF2B5EF4-FFF2-40B4-BE49-F238E27FC236}">
                <a16:creationId xmlns:a16="http://schemas.microsoft.com/office/drawing/2014/main" id="{3853D4A7-F65F-CD4B-91B3-19F0B6445B9C}"/>
              </a:ext>
            </a:extLst>
          </p:cNvPr>
          <p:cNvSpPr txBox="1"/>
          <p:nvPr/>
        </p:nvSpPr>
        <p:spPr>
          <a:xfrm>
            <a:off x="212035" y="6467061"/>
            <a:ext cx="11741426" cy="923330"/>
          </a:xfrm>
          <a:prstGeom prst="rect">
            <a:avLst/>
          </a:prstGeom>
          <a:noFill/>
        </p:spPr>
        <p:txBody>
          <a:bodyPr wrap="square" rtlCol="0">
            <a:spAutoFit/>
          </a:bodyPr>
          <a:lstStyle/>
          <a:p>
            <a:pPr marL="16933">
              <a:spcBef>
                <a:spcPts val="653"/>
              </a:spcBef>
            </a:pPr>
            <a:r>
              <a:rPr lang="en-US" spc="-7" dirty="0">
                <a:uFill>
                  <a:solidFill>
                    <a:srgbClr val="000000"/>
                  </a:solidFill>
                </a:uFill>
                <a:latin typeface="Times New Roman"/>
                <a:cs typeface="Times New Roman"/>
              </a:rPr>
              <a:t>Planning</a:t>
            </a:r>
            <a:r>
              <a:rPr lang="en-US" spc="-33" dirty="0">
                <a:uFill>
                  <a:solidFill>
                    <a:srgbClr val="000000"/>
                  </a:solidFill>
                </a:uFill>
                <a:latin typeface="Times New Roman"/>
                <a:cs typeface="Times New Roman"/>
              </a:rPr>
              <a:t> </a:t>
            </a:r>
            <a:r>
              <a:rPr lang="en-US" spc="-7" dirty="0">
                <a:uFill>
                  <a:solidFill>
                    <a:srgbClr val="000000"/>
                  </a:solidFill>
                </a:uFill>
                <a:latin typeface="Times New Roman"/>
                <a:cs typeface="Times New Roman"/>
              </a:rPr>
              <a:t>Phase 			Preparation</a:t>
            </a:r>
            <a:r>
              <a:rPr lang="en-US" spc="-53" dirty="0">
                <a:uFill>
                  <a:solidFill>
                    <a:srgbClr val="000000"/>
                  </a:solidFill>
                </a:uFill>
                <a:latin typeface="Times New Roman"/>
                <a:cs typeface="Times New Roman"/>
              </a:rPr>
              <a:t> </a:t>
            </a:r>
            <a:r>
              <a:rPr lang="en-US" spc="-7" dirty="0">
                <a:uFill>
                  <a:solidFill>
                    <a:srgbClr val="000000"/>
                  </a:solidFill>
                </a:uFill>
                <a:latin typeface="Times New Roman"/>
                <a:cs typeface="Times New Roman"/>
              </a:rPr>
              <a:t>Phase			</a:t>
            </a:r>
            <a:r>
              <a:rPr lang="en-US" b="1" u="sng" spc="-7" dirty="0">
                <a:uFill>
                  <a:solidFill>
                    <a:srgbClr val="000000"/>
                  </a:solidFill>
                </a:uFill>
                <a:latin typeface="Times New Roman"/>
                <a:cs typeface="Times New Roman"/>
              </a:rPr>
              <a:t>Modeling</a:t>
            </a:r>
            <a:r>
              <a:rPr lang="en-US" b="1" u="sng" spc="-73" dirty="0">
                <a:uFill>
                  <a:solidFill>
                    <a:srgbClr val="000000"/>
                  </a:solidFill>
                </a:uFill>
                <a:latin typeface="Times New Roman"/>
                <a:cs typeface="Times New Roman"/>
              </a:rPr>
              <a:t> </a:t>
            </a:r>
            <a:r>
              <a:rPr lang="en-US" b="1" u="sng" spc="-7" dirty="0">
                <a:uFill>
                  <a:solidFill>
                    <a:srgbClr val="000000"/>
                  </a:solidFill>
                </a:uFill>
                <a:latin typeface="Times New Roman"/>
                <a:cs typeface="Times New Roman"/>
              </a:rPr>
              <a:t>Phase </a:t>
            </a:r>
            <a:r>
              <a:rPr lang="en-US" spc="-7" dirty="0">
                <a:uFill>
                  <a:solidFill>
                    <a:srgbClr val="000000"/>
                  </a:solidFill>
                </a:uFill>
                <a:latin typeface="Times New Roman"/>
                <a:cs typeface="Times New Roman"/>
              </a:rPr>
              <a:t>		Conclusion</a:t>
            </a:r>
            <a:endParaRPr lang="en-US" dirty="0">
              <a:latin typeface="Times New Roman"/>
              <a:cs typeface="Times New Roman"/>
            </a:endParaRPr>
          </a:p>
          <a:p>
            <a:endParaRPr lang="en-US" u="sng" dirty="0">
              <a:latin typeface="Times New Roman"/>
              <a:cs typeface="Times New Roman"/>
            </a:endParaRPr>
          </a:p>
          <a:p>
            <a:endParaRPr lang="en-US" u="sng" dirty="0"/>
          </a:p>
        </p:txBody>
      </p:sp>
      <p:pic>
        <p:nvPicPr>
          <p:cNvPr id="6" name="Picture 5" descr="A screenshot of a cell phone&#10;&#10;Description automatically generated">
            <a:extLst>
              <a:ext uri="{FF2B5EF4-FFF2-40B4-BE49-F238E27FC236}">
                <a16:creationId xmlns:a16="http://schemas.microsoft.com/office/drawing/2014/main" id="{C5CCAEDB-CA8D-7F4D-A8B9-93CA5B384E4F}"/>
              </a:ext>
            </a:extLst>
          </p:cNvPr>
          <p:cNvPicPr>
            <a:picLocks noChangeAspect="1"/>
          </p:cNvPicPr>
          <p:nvPr/>
        </p:nvPicPr>
        <p:blipFill rotWithShape="1">
          <a:blip r:embed="rId3"/>
          <a:srcRect l="30301" t="23925" r="49144" b="16017"/>
          <a:stretch/>
        </p:blipFill>
        <p:spPr>
          <a:xfrm>
            <a:off x="1771590" y="3429000"/>
            <a:ext cx="2957573" cy="2928938"/>
          </a:xfrm>
          <a:prstGeom prst="rect">
            <a:avLst/>
          </a:prstGeom>
        </p:spPr>
      </p:pic>
    </p:spTree>
    <p:extLst>
      <p:ext uri="{BB962C8B-B14F-4D97-AF65-F5344CB8AC3E}">
        <p14:creationId xmlns:p14="http://schemas.microsoft.com/office/powerpoint/2010/main" val="42843157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BC3A65-28FC-E24C-A531-A8FBACE549C7}"/>
              </a:ext>
            </a:extLst>
          </p:cNvPr>
          <p:cNvSpPr>
            <a:spLocks noGrp="1"/>
          </p:cNvSpPr>
          <p:nvPr>
            <p:ph type="title"/>
          </p:nvPr>
        </p:nvSpPr>
        <p:spPr>
          <a:xfrm>
            <a:off x="548640" y="365126"/>
            <a:ext cx="10762421" cy="549517"/>
          </a:xfrm>
        </p:spPr>
        <p:txBody>
          <a:bodyPr>
            <a:normAutofit fontScale="90000"/>
          </a:bodyPr>
          <a:lstStyle/>
          <a:p>
            <a:r>
              <a:rPr lang="en-US" sz="3600" b="1" dirty="0">
                <a:latin typeface="Georgia" panose="02040502050405020303" pitchFamily="18" charset="0"/>
              </a:rPr>
              <a:t>Hot map for crime types using KDE </a:t>
            </a:r>
          </a:p>
        </p:txBody>
      </p:sp>
      <p:pic>
        <p:nvPicPr>
          <p:cNvPr id="5" name="Content Placeholder 4" descr="A screenshot of a cell phone&#10;&#10;Description automatically generated">
            <a:extLst>
              <a:ext uri="{FF2B5EF4-FFF2-40B4-BE49-F238E27FC236}">
                <a16:creationId xmlns:a16="http://schemas.microsoft.com/office/drawing/2014/main" id="{FCF511E6-CC17-2741-B605-22EB11D9F229}"/>
              </a:ext>
            </a:extLst>
          </p:cNvPr>
          <p:cNvPicPr>
            <a:picLocks noGrp="1" noChangeAspect="1"/>
          </p:cNvPicPr>
          <p:nvPr>
            <p:ph idx="1"/>
          </p:nvPr>
        </p:nvPicPr>
        <p:blipFill rotWithShape="1">
          <a:blip r:embed="rId3"/>
          <a:srcRect l="28073" t="16378" r="33309" b="12028"/>
          <a:stretch/>
        </p:blipFill>
        <p:spPr>
          <a:xfrm>
            <a:off x="591379" y="1430279"/>
            <a:ext cx="2409190" cy="2545436"/>
          </a:xfrm>
        </p:spPr>
      </p:pic>
      <p:pic>
        <p:nvPicPr>
          <p:cNvPr id="7" name="Picture 6" descr="A close up of text on a white background&#10;&#10;Description automatically generated">
            <a:extLst>
              <a:ext uri="{FF2B5EF4-FFF2-40B4-BE49-F238E27FC236}">
                <a16:creationId xmlns:a16="http://schemas.microsoft.com/office/drawing/2014/main" id="{99C669B1-52F4-FF4B-AB3F-BEAB19C76FEE}"/>
              </a:ext>
            </a:extLst>
          </p:cNvPr>
          <p:cNvPicPr>
            <a:picLocks noChangeAspect="1"/>
          </p:cNvPicPr>
          <p:nvPr/>
        </p:nvPicPr>
        <p:blipFill rotWithShape="1">
          <a:blip r:embed="rId4"/>
          <a:srcRect l="16585" t="17701" r="20183" b="8965"/>
          <a:stretch/>
        </p:blipFill>
        <p:spPr>
          <a:xfrm>
            <a:off x="479684" y="4024566"/>
            <a:ext cx="2520885" cy="2407109"/>
          </a:xfrm>
          <a:prstGeom prst="rect">
            <a:avLst/>
          </a:prstGeom>
        </p:spPr>
      </p:pic>
      <p:pic>
        <p:nvPicPr>
          <p:cNvPr id="6" name="Content Placeholder 4" descr="A screenshot of a cell phone&#10;&#10;Description automatically generated">
            <a:extLst>
              <a:ext uri="{FF2B5EF4-FFF2-40B4-BE49-F238E27FC236}">
                <a16:creationId xmlns:a16="http://schemas.microsoft.com/office/drawing/2014/main" id="{BBE2BB92-14FC-D04C-88AA-C0E5C3C3674C}"/>
              </a:ext>
            </a:extLst>
          </p:cNvPr>
          <p:cNvPicPr>
            <a:picLocks noChangeAspect="1"/>
          </p:cNvPicPr>
          <p:nvPr/>
        </p:nvPicPr>
        <p:blipFill rotWithShape="1">
          <a:blip r:embed="rId5"/>
          <a:srcRect l="16290" t="17909" r="21338" b="8686"/>
          <a:stretch/>
        </p:blipFill>
        <p:spPr>
          <a:xfrm>
            <a:off x="3376259" y="1430279"/>
            <a:ext cx="2520884" cy="2545436"/>
          </a:xfrm>
          <a:prstGeom prst="rect">
            <a:avLst/>
          </a:prstGeom>
        </p:spPr>
      </p:pic>
      <p:sp>
        <p:nvSpPr>
          <p:cNvPr id="3" name="TextBox 2">
            <a:extLst>
              <a:ext uri="{FF2B5EF4-FFF2-40B4-BE49-F238E27FC236}">
                <a16:creationId xmlns:a16="http://schemas.microsoft.com/office/drawing/2014/main" id="{EBA930C8-01A8-154D-BE09-28045AE56119}"/>
              </a:ext>
            </a:extLst>
          </p:cNvPr>
          <p:cNvSpPr txBox="1"/>
          <p:nvPr/>
        </p:nvSpPr>
        <p:spPr>
          <a:xfrm>
            <a:off x="5104736" y="1576583"/>
            <a:ext cx="1870841" cy="369332"/>
          </a:xfrm>
          <a:prstGeom prst="rect">
            <a:avLst/>
          </a:prstGeom>
          <a:noFill/>
        </p:spPr>
        <p:txBody>
          <a:bodyPr wrap="square" rtlCol="0">
            <a:spAutoFit/>
          </a:bodyPr>
          <a:lstStyle/>
          <a:p>
            <a:r>
              <a:rPr lang="en-US" b="1" dirty="0">
                <a:latin typeface="Georgia" panose="02040502050405020303" pitchFamily="18" charset="0"/>
              </a:rPr>
              <a:t>        </a:t>
            </a:r>
          </a:p>
        </p:txBody>
      </p:sp>
      <p:pic>
        <p:nvPicPr>
          <p:cNvPr id="77" name="Picture 76" descr="A close up of a map&#10;&#10;Description automatically generated">
            <a:extLst>
              <a:ext uri="{FF2B5EF4-FFF2-40B4-BE49-F238E27FC236}">
                <a16:creationId xmlns:a16="http://schemas.microsoft.com/office/drawing/2014/main" id="{2E1CFBB9-F847-4F4E-9C0E-339A1F5781A5}"/>
              </a:ext>
            </a:extLst>
          </p:cNvPr>
          <p:cNvPicPr>
            <a:picLocks noChangeAspect="1"/>
          </p:cNvPicPr>
          <p:nvPr/>
        </p:nvPicPr>
        <p:blipFill rotWithShape="1">
          <a:blip r:embed="rId6"/>
          <a:srcRect l="14176" t="17435" r="23374" b="9001"/>
          <a:stretch/>
        </p:blipFill>
        <p:spPr>
          <a:xfrm>
            <a:off x="3376259" y="3980533"/>
            <a:ext cx="2520884" cy="2481712"/>
          </a:xfrm>
          <a:prstGeom prst="rect">
            <a:avLst/>
          </a:prstGeom>
        </p:spPr>
      </p:pic>
      <p:pic>
        <p:nvPicPr>
          <p:cNvPr id="13" name="Picture 12" descr="A close up of a map&#10;&#10;Description automatically generated">
            <a:extLst>
              <a:ext uri="{FF2B5EF4-FFF2-40B4-BE49-F238E27FC236}">
                <a16:creationId xmlns:a16="http://schemas.microsoft.com/office/drawing/2014/main" id="{8936FD74-A14F-5245-B3BC-0F98D0759EE2}"/>
              </a:ext>
            </a:extLst>
          </p:cNvPr>
          <p:cNvPicPr>
            <a:picLocks noChangeAspect="1"/>
          </p:cNvPicPr>
          <p:nvPr/>
        </p:nvPicPr>
        <p:blipFill rotWithShape="1">
          <a:blip r:embed="rId7"/>
          <a:srcRect l="7008" t="14032" r="13915" b="7541"/>
          <a:stretch/>
        </p:blipFill>
        <p:spPr>
          <a:xfrm>
            <a:off x="6446646" y="3980532"/>
            <a:ext cx="2476063" cy="2451143"/>
          </a:xfrm>
          <a:prstGeom prst="rect">
            <a:avLst/>
          </a:prstGeom>
        </p:spPr>
      </p:pic>
      <p:pic>
        <p:nvPicPr>
          <p:cNvPr id="18" name="Picture 17" descr="A close up of a map&#10;&#10;Description automatically generated">
            <a:extLst>
              <a:ext uri="{FF2B5EF4-FFF2-40B4-BE49-F238E27FC236}">
                <a16:creationId xmlns:a16="http://schemas.microsoft.com/office/drawing/2014/main" id="{2D2BE5F8-E863-0746-ABEB-AB5BF8BC47AA}"/>
              </a:ext>
            </a:extLst>
          </p:cNvPr>
          <p:cNvPicPr>
            <a:picLocks noChangeAspect="1"/>
          </p:cNvPicPr>
          <p:nvPr/>
        </p:nvPicPr>
        <p:blipFill rotWithShape="1">
          <a:blip r:embed="rId8"/>
          <a:srcRect l="6821" t="12897" r="18712" b="7629"/>
          <a:stretch/>
        </p:blipFill>
        <p:spPr>
          <a:xfrm>
            <a:off x="9427391" y="4024566"/>
            <a:ext cx="2520884" cy="2370123"/>
          </a:xfrm>
          <a:prstGeom prst="rect">
            <a:avLst/>
          </a:prstGeom>
        </p:spPr>
      </p:pic>
      <p:sp>
        <p:nvSpPr>
          <p:cNvPr id="4" name="TextBox 3">
            <a:extLst>
              <a:ext uri="{FF2B5EF4-FFF2-40B4-BE49-F238E27FC236}">
                <a16:creationId xmlns:a16="http://schemas.microsoft.com/office/drawing/2014/main" id="{7378C906-ECF0-BB44-AA54-476D17449252}"/>
              </a:ext>
            </a:extLst>
          </p:cNvPr>
          <p:cNvSpPr txBox="1"/>
          <p:nvPr/>
        </p:nvSpPr>
        <p:spPr>
          <a:xfrm>
            <a:off x="732939" y="1060947"/>
            <a:ext cx="10866525" cy="369332"/>
          </a:xfrm>
          <a:prstGeom prst="rect">
            <a:avLst/>
          </a:prstGeom>
          <a:noFill/>
        </p:spPr>
        <p:txBody>
          <a:bodyPr wrap="square" rtlCol="0">
            <a:spAutoFit/>
          </a:bodyPr>
          <a:lstStyle/>
          <a:p>
            <a:r>
              <a:rPr lang="en-US" dirty="0">
                <a:latin typeface="Georgia" panose="02040502050405020303" pitchFamily="18" charset="0"/>
              </a:rPr>
              <a:t>    </a:t>
            </a:r>
            <a:r>
              <a:rPr lang="en-US" b="1" dirty="0">
                <a:latin typeface="Georgia" panose="02040502050405020303" pitchFamily="18" charset="0"/>
              </a:rPr>
              <a:t>Theft</a:t>
            </a:r>
            <a:r>
              <a:rPr lang="en-US" dirty="0">
                <a:latin typeface="Georgia" panose="02040502050405020303" pitchFamily="18" charset="0"/>
              </a:rPr>
              <a:t>			</a:t>
            </a:r>
            <a:r>
              <a:rPr lang="en-US" b="1" dirty="0">
                <a:latin typeface="Georgia" panose="02040502050405020303" pitchFamily="18" charset="0"/>
              </a:rPr>
              <a:t>Battery	</a:t>
            </a:r>
            <a:r>
              <a:rPr lang="en-US" dirty="0">
                <a:latin typeface="Georgia" panose="02040502050405020303" pitchFamily="18" charset="0"/>
              </a:rPr>
              <a:t>		     </a:t>
            </a:r>
            <a:r>
              <a:rPr lang="en-US" b="1" dirty="0">
                <a:latin typeface="Georgia" panose="02040502050405020303" pitchFamily="18" charset="0"/>
              </a:rPr>
              <a:t>Narcotics</a:t>
            </a:r>
            <a:r>
              <a:rPr lang="en-US" dirty="0">
                <a:latin typeface="Georgia" panose="02040502050405020303" pitchFamily="18" charset="0"/>
              </a:rPr>
              <a:t>		         </a:t>
            </a:r>
            <a:r>
              <a:rPr lang="en-US" b="1" dirty="0">
                <a:latin typeface="Georgia" panose="02040502050405020303" pitchFamily="18" charset="0"/>
              </a:rPr>
              <a:t>Burglary</a:t>
            </a:r>
            <a:endParaRPr lang="en-US" dirty="0">
              <a:latin typeface="Georgia" panose="02040502050405020303" pitchFamily="18" charset="0"/>
            </a:endParaRPr>
          </a:p>
        </p:txBody>
      </p:sp>
      <p:pic>
        <p:nvPicPr>
          <p:cNvPr id="31" name="Picture 30" descr="A close up of text on a white background&#10;&#10;Description automatically generated">
            <a:extLst>
              <a:ext uri="{FF2B5EF4-FFF2-40B4-BE49-F238E27FC236}">
                <a16:creationId xmlns:a16="http://schemas.microsoft.com/office/drawing/2014/main" id="{52B2C32A-2854-414C-B549-3568D5BE0E0B}"/>
              </a:ext>
            </a:extLst>
          </p:cNvPr>
          <p:cNvPicPr>
            <a:picLocks noChangeAspect="1"/>
          </p:cNvPicPr>
          <p:nvPr/>
        </p:nvPicPr>
        <p:blipFill rotWithShape="1">
          <a:blip r:embed="rId9"/>
          <a:srcRect l="8497" t="14058" r="13117" b="7964"/>
          <a:stretch/>
        </p:blipFill>
        <p:spPr>
          <a:xfrm>
            <a:off x="6401825" y="1430279"/>
            <a:ext cx="2520884" cy="2486529"/>
          </a:xfrm>
          <a:prstGeom prst="rect">
            <a:avLst/>
          </a:prstGeom>
        </p:spPr>
      </p:pic>
      <p:pic>
        <p:nvPicPr>
          <p:cNvPr id="9" name="Picture 8" descr="A screenshot of a cell phone&#10;&#10;Description automatically generated">
            <a:extLst>
              <a:ext uri="{FF2B5EF4-FFF2-40B4-BE49-F238E27FC236}">
                <a16:creationId xmlns:a16="http://schemas.microsoft.com/office/drawing/2014/main" id="{E0084697-4A7A-754F-8EA8-AE366DAA079B}"/>
              </a:ext>
            </a:extLst>
          </p:cNvPr>
          <p:cNvPicPr>
            <a:picLocks noChangeAspect="1"/>
          </p:cNvPicPr>
          <p:nvPr/>
        </p:nvPicPr>
        <p:blipFill rotWithShape="1">
          <a:blip r:embed="rId10"/>
          <a:srcRect l="7560" t="11617" r="8237" b="7828"/>
          <a:stretch/>
        </p:blipFill>
        <p:spPr>
          <a:xfrm>
            <a:off x="9427391" y="1465664"/>
            <a:ext cx="2455843" cy="2486530"/>
          </a:xfrm>
          <a:prstGeom prst="rect">
            <a:avLst/>
          </a:prstGeom>
        </p:spPr>
      </p:pic>
      <p:sp>
        <p:nvSpPr>
          <p:cNvPr id="14" name="TextBox 13">
            <a:extLst>
              <a:ext uri="{FF2B5EF4-FFF2-40B4-BE49-F238E27FC236}">
                <a16:creationId xmlns:a16="http://schemas.microsoft.com/office/drawing/2014/main" id="{F2384631-1B97-8D49-869A-97CC8CE3559F}"/>
              </a:ext>
            </a:extLst>
          </p:cNvPr>
          <p:cNvSpPr txBox="1"/>
          <p:nvPr/>
        </p:nvSpPr>
        <p:spPr>
          <a:xfrm>
            <a:off x="212035" y="6467061"/>
            <a:ext cx="11741426" cy="923330"/>
          </a:xfrm>
          <a:prstGeom prst="rect">
            <a:avLst/>
          </a:prstGeom>
          <a:noFill/>
        </p:spPr>
        <p:txBody>
          <a:bodyPr wrap="square" rtlCol="0">
            <a:spAutoFit/>
          </a:bodyPr>
          <a:lstStyle/>
          <a:p>
            <a:pPr marL="16933">
              <a:spcBef>
                <a:spcPts val="653"/>
              </a:spcBef>
            </a:pPr>
            <a:r>
              <a:rPr lang="en-US" spc="-7" dirty="0">
                <a:uFill>
                  <a:solidFill>
                    <a:srgbClr val="000000"/>
                  </a:solidFill>
                </a:uFill>
                <a:latin typeface="Times New Roman"/>
                <a:cs typeface="Times New Roman"/>
              </a:rPr>
              <a:t>Planning</a:t>
            </a:r>
            <a:r>
              <a:rPr lang="en-US" spc="-33" dirty="0">
                <a:uFill>
                  <a:solidFill>
                    <a:srgbClr val="000000"/>
                  </a:solidFill>
                </a:uFill>
                <a:latin typeface="Times New Roman"/>
                <a:cs typeface="Times New Roman"/>
              </a:rPr>
              <a:t> </a:t>
            </a:r>
            <a:r>
              <a:rPr lang="en-US" spc="-7" dirty="0">
                <a:uFill>
                  <a:solidFill>
                    <a:srgbClr val="000000"/>
                  </a:solidFill>
                </a:uFill>
                <a:latin typeface="Times New Roman"/>
                <a:cs typeface="Times New Roman"/>
              </a:rPr>
              <a:t>Phase 			Preparation</a:t>
            </a:r>
            <a:r>
              <a:rPr lang="en-US" spc="-53" dirty="0">
                <a:uFill>
                  <a:solidFill>
                    <a:srgbClr val="000000"/>
                  </a:solidFill>
                </a:uFill>
                <a:latin typeface="Times New Roman"/>
                <a:cs typeface="Times New Roman"/>
              </a:rPr>
              <a:t> </a:t>
            </a:r>
            <a:r>
              <a:rPr lang="en-US" spc="-7" dirty="0">
                <a:uFill>
                  <a:solidFill>
                    <a:srgbClr val="000000"/>
                  </a:solidFill>
                </a:uFill>
                <a:latin typeface="Times New Roman"/>
                <a:cs typeface="Times New Roman"/>
              </a:rPr>
              <a:t>Phase			</a:t>
            </a:r>
            <a:r>
              <a:rPr lang="en-US" b="1" u="sng" spc="-7" dirty="0">
                <a:uFill>
                  <a:solidFill>
                    <a:srgbClr val="000000"/>
                  </a:solidFill>
                </a:uFill>
                <a:latin typeface="Times New Roman"/>
                <a:cs typeface="Times New Roman"/>
              </a:rPr>
              <a:t>Modeling</a:t>
            </a:r>
            <a:r>
              <a:rPr lang="en-US" b="1" u="sng" spc="-73" dirty="0">
                <a:uFill>
                  <a:solidFill>
                    <a:srgbClr val="000000"/>
                  </a:solidFill>
                </a:uFill>
                <a:latin typeface="Times New Roman"/>
                <a:cs typeface="Times New Roman"/>
              </a:rPr>
              <a:t> </a:t>
            </a:r>
            <a:r>
              <a:rPr lang="en-US" b="1" u="sng" spc="-7" dirty="0">
                <a:uFill>
                  <a:solidFill>
                    <a:srgbClr val="000000"/>
                  </a:solidFill>
                </a:uFill>
                <a:latin typeface="Times New Roman"/>
                <a:cs typeface="Times New Roman"/>
              </a:rPr>
              <a:t>Phase </a:t>
            </a:r>
            <a:r>
              <a:rPr lang="en-US" spc="-7" dirty="0">
                <a:uFill>
                  <a:solidFill>
                    <a:srgbClr val="000000"/>
                  </a:solidFill>
                </a:uFill>
                <a:latin typeface="Times New Roman"/>
                <a:cs typeface="Times New Roman"/>
              </a:rPr>
              <a:t>	            Conclusion</a:t>
            </a:r>
            <a:endParaRPr lang="en-US" dirty="0">
              <a:latin typeface="Times New Roman"/>
              <a:cs typeface="Times New Roman"/>
            </a:endParaRPr>
          </a:p>
          <a:p>
            <a:endParaRPr lang="en-US" u="sng" dirty="0">
              <a:latin typeface="Times New Roman"/>
              <a:cs typeface="Times New Roman"/>
            </a:endParaRPr>
          </a:p>
          <a:p>
            <a:endParaRPr lang="en-US" u="sng" dirty="0"/>
          </a:p>
        </p:txBody>
      </p:sp>
    </p:spTree>
    <p:extLst>
      <p:ext uri="{BB962C8B-B14F-4D97-AF65-F5344CB8AC3E}">
        <p14:creationId xmlns:p14="http://schemas.microsoft.com/office/powerpoint/2010/main" val="40124189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65BFE-7299-6545-92CE-402E3C711250}"/>
              </a:ext>
            </a:extLst>
          </p:cNvPr>
          <p:cNvSpPr>
            <a:spLocks noGrp="1"/>
          </p:cNvSpPr>
          <p:nvPr>
            <p:ph type="title"/>
          </p:nvPr>
        </p:nvSpPr>
        <p:spPr>
          <a:xfrm>
            <a:off x="838200" y="365126"/>
            <a:ext cx="10515600" cy="820738"/>
          </a:xfrm>
        </p:spPr>
        <p:txBody>
          <a:bodyPr>
            <a:normAutofit/>
          </a:bodyPr>
          <a:lstStyle/>
          <a:p>
            <a:r>
              <a:rPr lang="en-US" sz="3600" b="1" dirty="0">
                <a:latin typeface="Georgia" panose="02040502050405020303" pitchFamily="18" charset="0"/>
              </a:rPr>
              <a:t>Sentiment Analysis on Tweets</a:t>
            </a:r>
          </a:p>
        </p:txBody>
      </p:sp>
      <p:sp>
        <p:nvSpPr>
          <p:cNvPr id="3" name="Content Placeholder 2">
            <a:extLst>
              <a:ext uri="{FF2B5EF4-FFF2-40B4-BE49-F238E27FC236}">
                <a16:creationId xmlns:a16="http://schemas.microsoft.com/office/drawing/2014/main" id="{D869323B-7DF7-FE40-AAC7-5A4E023E3A40}"/>
              </a:ext>
            </a:extLst>
          </p:cNvPr>
          <p:cNvSpPr>
            <a:spLocks noGrp="1"/>
          </p:cNvSpPr>
          <p:nvPr>
            <p:ph idx="1"/>
          </p:nvPr>
        </p:nvSpPr>
        <p:spPr>
          <a:xfrm>
            <a:off x="328614" y="1628775"/>
            <a:ext cx="7258050" cy="4548188"/>
          </a:xfrm>
        </p:spPr>
        <p:txBody>
          <a:bodyPr>
            <a:noAutofit/>
          </a:bodyPr>
          <a:lstStyle/>
          <a:p>
            <a:pPr fontAlgn="base"/>
            <a:r>
              <a:rPr lang="en-US" sz="1800" dirty="0">
                <a:latin typeface="Georgia" panose="02040502050405020303" pitchFamily="18" charset="0"/>
              </a:rPr>
              <a:t>There are two major approaches: </a:t>
            </a:r>
          </a:p>
          <a:p>
            <a:pPr fontAlgn="base"/>
            <a:r>
              <a:rPr lang="en-US" sz="1800" dirty="0">
                <a:latin typeface="Georgia" panose="02040502050405020303" pitchFamily="18" charset="0"/>
              </a:rPr>
              <a:t>Supervised machine learning approaches </a:t>
            </a:r>
          </a:p>
          <a:p>
            <a:pPr fontAlgn="base"/>
            <a:r>
              <a:rPr lang="en-US" sz="1800" dirty="0">
                <a:latin typeface="Georgia" panose="02040502050405020303" pitchFamily="18" charset="0"/>
              </a:rPr>
              <a:t>Unsupervised lexicon-based approaches</a:t>
            </a:r>
          </a:p>
          <a:p>
            <a:pPr fontAlgn="base"/>
            <a:r>
              <a:rPr lang="en-US" sz="1800" dirty="0">
                <a:latin typeface="Georgia" panose="02040502050405020303" pitchFamily="18" charset="0"/>
              </a:rPr>
              <a:t>Unsupervised method for predicting the sentiment by using lexicons that have detailed information, specially curated and prepared just for sentiment analysis was used.</a:t>
            </a:r>
          </a:p>
          <a:p>
            <a:pPr fontAlgn="base"/>
            <a:r>
              <a:rPr lang="en-US" sz="1800" dirty="0">
                <a:latin typeface="Georgia" panose="02040502050405020303" pitchFamily="18" charset="0"/>
                <a:hlinkClick r:id="rId3"/>
              </a:rPr>
              <a:t>AFINN lexicon for sentiment extraction and analysis</a:t>
            </a:r>
            <a:r>
              <a:rPr lang="en-US" sz="1800" dirty="0">
                <a:latin typeface="Georgia" panose="02040502050405020303" pitchFamily="18" charset="0"/>
              </a:rPr>
              <a:t> was implemented</a:t>
            </a:r>
          </a:p>
        </p:txBody>
      </p:sp>
      <p:pic>
        <p:nvPicPr>
          <p:cNvPr id="1026" name="Picture 2">
            <a:extLst>
              <a:ext uri="{FF2B5EF4-FFF2-40B4-BE49-F238E27FC236}">
                <a16:creationId xmlns:a16="http://schemas.microsoft.com/office/drawing/2014/main" id="{91E88F05-44DB-814C-BA67-C8C253B5A1E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 r="2303" b="26667"/>
          <a:stretch/>
        </p:blipFill>
        <p:spPr bwMode="auto">
          <a:xfrm>
            <a:off x="7586664" y="1322743"/>
            <a:ext cx="4477407" cy="421251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266121F7-245A-7047-BC8D-47C8FBEAD524}"/>
              </a:ext>
            </a:extLst>
          </p:cNvPr>
          <p:cNvSpPr txBox="1"/>
          <p:nvPr/>
        </p:nvSpPr>
        <p:spPr>
          <a:xfrm>
            <a:off x="212035" y="6467061"/>
            <a:ext cx="11741426" cy="923330"/>
          </a:xfrm>
          <a:prstGeom prst="rect">
            <a:avLst/>
          </a:prstGeom>
          <a:noFill/>
        </p:spPr>
        <p:txBody>
          <a:bodyPr wrap="square" rtlCol="0">
            <a:spAutoFit/>
          </a:bodyPr>
          <a:lstStyle/>
          <a:p>
            <a:pPr marL="16933">
              <a:spcBef>
                <a:spcPts val="653"/>
              </a:spcBef>
            </a:pPr>
            <a:r>
              <a:rPr lang="en-US" spc="-7" dirty="0">
                <a:uFill>
                  <a:solidFill>
                    <a:srgbClr val="000000"/>
                  </a:solidFill>
                </a:uFill>
                <a:latin typeface="Times New Roman"/>
                <a:cs typeface="Times New Roman"/>
              </a:rPr>
              <a:t>Planning</a:t>
            </a:r>
            <a:r>
              <a:rPr lang="en-US" spc="-33" dirty="0">
                <a:uFill>
                  <a:solidFill>
                    <a:srgbClr val="000000"/>
                  </a:solidFill>
                </a:uFill>
                <a:latin typeface="Times New Roman"/>
                <a:cs typeface="Times New Roman"/>
              </a:rPr>
              <a:t> </a:t>
            </a:r>
            <a:r>
              <a:rPr lang="en-US" spc="-7" dirty="0">
                <a:uFill>
                  <a:solidFill>
                    <a:srgbClr val="000000"/>
                  </a:solidFill>
                </a:uFill>
                <a:latin typeface="Times New Roman"/>
                <a:cs typeface="Times New Roman"/>
              </a:rPr>
              <a:t>Phase 			Preparation</a:t>
            </a:r>
            <a:r>
              <a:rPr lang="en-US" spc="-53" dirty="0">
                <a:uFill>
                  <a:solidFill>
                    <a:srgbClr val="000000"/>
                  </a:solidFill>
                </a:uFill>
                <a:latin typeface="Times New Roman"/>
                <a:cs typeface="Times New Roman"/>
              </a:rPr>
              <a:t> </a:t>
            </a:r>
            <a:r>
              <a:rPr lang="en-US" spc="-7" dirty="0">
                <a:uFill>
                  <a:solidFill>
                    <a:srgbClr val="000000"/>
                  </a:solidFill>
                </a:uFill>
                <a:latin typeface="Times New Roman"/>
                <a:cs typeface="Times New Roman"/>
              </a:rPr>
              <a:t>Phase			</a:t>
            </a:r>
            <a:r>
              <a:rPr lang="en-US" b="1" u="sng" spc="-7" dirty="0">
                <a:uFill>
                  <a:solidFill>
                    <a:srgbClr val="000000"/>
                  </a:solidFill>
                </a:uFill>
                <a:latin typeface="Times New Roman"/>
                <a:cs typeface="Times New Roman"/>
              </a:rPr>
              <a:t>Modeling</a:t>
            </a:r>
            <a:r>
              <a:rPr lang="en-US" b="1" u="sng" spc="-73" dirty="0">
                <a:uFill>
                  <a:solidFill>
                    <a:srgbClr val="000000"/>
                  </a:solidFill>
                </a:uFill>
                <a:latin typeface="Times New Roman"/>
                <a:cs typeface="Times New Roman"/>
              </a:rPr>
              <a:t> </a:t>
            </a:r>
            <a:r>
              <a:rPr lang="en-US" b="1" u="sng" spc="-7" dirty="0">
                <a:uFill>
                  <a:solidFill>
                    <a:srgbClr val="000000"/>
                  </a:solidFill>
                </a:uFill>
                <a:latin typeface="Times New Roman"/>
                <a:cs typeface="Times New Roman"/>
              </a:rPr>
              <a:t>Phase </a:t>
            </a:r>
            <a:r>
              <a:rPr lang="en-US" spc="-7" dirty="0">
                <a:uFill>
                  <a:solidFill>
                    <a:srgbClr val="000000"/>
                  </a:solidFill>
                </a:uFill>
                <a:latin typeface="Times New Roman"/>
                <a:cs typeface="Times New Roman"/>
              </a:rPr>
              <a:t>		Conclusion</a:t>
            </a:r>
            <a:endParaRPr lang="en-US" dirty="0">
              <a:latin typeface="Times New Roman"/>
              <a:cs typeface="Times New Roman"/>
            </a:endParaRPr>
          </a:p>
          <a:p>
            <a:endParaRPr lang="en-US" u="sng" dirty="0">
              <a:latin typeface="Times New Roman"/>
              <a:cs typeface="Times New Roman"/>
            </a:endParaRPr>
          </a:p>
          <a:p>
            <a:endParaRPr lang="en-US" u="sng" dirty="0"/>
          </a:p>
        </p:txBody>
      </p:sp>
    </p:spTree>
    <p:extLst>
      <p:ext uri="{BB962C8B-B14F-4D97-AF65-F5344CB8AC3E}">
        <p14:creationId xmlns:p14="http://schemas.microsoft.com/office/powerpoint/2010/main" val="5408298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DAC643-F4E3-994A-8767-A9B9D097FDAE}"/>
              </a:ext>
            </a:extLst>
          </p:cNvPr>
          <p:cNvSpPr>
            <a:spLocks noGrp="1"/>
          </p:cNvSpPr>
          <p:nvPr>
            <p:ph type="title"/>
          </p:nvPr>
        </p:nvSpPr>
        <p:spPr>
          <a:xfrm>
            <a:off x="838200" y="365125"/>
            <a:ext cx="10515600" cy="549275"/>
          </a:xfrm>
        </p:spPr>
        <p:txBody>
          <a:bodyPr>
            <a:normAutofit/>
          </a:bodyPr>
          <a:lstStyle/>
          <a:p>
            <a:r>
              <a:rPr lang="en-US" sz="3200" b="1" dirty="0">
                <a:latin typeface="Georgia" panose="02040502050405020303" pitchFamily="18" charset="0"/>
              </a:rPr>
              <a:t>Topic Modeling – Latent Dirichlet Allocation</a:t>
            </a:r>
            <a:endParaRPr lang="en-US" sz="3200" dirty="0"/>
          </a:p>
        </p:txBody>
      </p:sp>
      <p:sp>
        <p:nvSpPr>
          <p:cNvPr id="3" name="Content Placeholder 2">
            <a:extLst>
              <a:ext uri="{FF2B5EF4-FFF2-40B4-BE49-F238E27FC236}">
                <a16:creationId xmlns:a16="http://schemas.microsoft.com/office/drawing/2014/main" id="{1F49F156-CCD4-094D-B580-09A1D442FF2E}"/>
              </a:ext>
            </a:extLst>
          </p:cNvPr>
          <p:cNvSpPr>
            <a:spLocks noGrp="1"/>
          </p:cNvSpPr>
          <p:nvPr>
            <p:ph idx="1"/>
          </p:nvPr>
        </p:nvSpPr>
        <p:spPr>
          <a:xfrm>
            <a:off x="838200" y="1282285"/>
            <a:ext cx="10515600" cy="4351338"/>
          </a:xfrm>
        </p:spPr>
        <p:txBody>
          <a:bodyPr/>
          <a:lstStyle/>
          <a:p>
            <a:r>
              <a:rPr lang="en-US" sz="2000" dirty="0">
                <a:latin typeface="Georgia" panose="02040502050405020303" pitchFamily="18" charset="0"/>
              </a:rPr>
              <a:t>Preprocess text, apply tokenization, stemming, lemmatization</a:t>
            </a:r>
          </a:p>
          <a:p>
            <a:r>
              <a:rPr lang="en-US" sz="2000" dirty="0">
                <a:latin typeface="Georgia" panose="02040502050405020303" pitchFamily="18" charset="0"/>
              </a:rPr>
              <a:t>Remove the stop words</a:t>
            </a:r>
          </a:p>
          <a:p>
            <a:r>
              <a:rPr lang="en-US" sz="2000" dirty="0">
                <a:latin typeface="Georgia" panose="02040502050405020303" pitchFamily="18" charset="0"/>
              </a:rPr>
              <a:t>Apply topic models</a:t>
            </a:r>
          </a:p>
        </p:txBody>
      </p:sp>
      <p:pic>
        <p:nvPicPr>
          <p:cNvPr id="4" name="Picture 3" descr="A picture containing screenshot&#10;&#10;Description automatically generated">
            <a:extLst>
              <a:ext uri="{FF2B5EF4-FFF2-40B4-BE49-F238E27FC236}">
                <a16:creationId xmlns:a16="http://schemas.microsoft.com/office/drawing/2014/main" id="{32DCB4B6-0E95-AE47-8B33-F8722823A285}"/>
              </a:ext>
            </a:extLst>
          </p:cNvPr>
          <p:cNvPicPr>
            <a:picLocks noChangeAspect="1"/>
          </p:cNvPicPr>
          <p:nvPr/>
        </p:nvPicPr>
        <p:blipFill rotWithShape="1">
          <a:blip r:embed="rId3"/>
          <a:srcRect l="8881" t="26778" r="9772" b="12701"/>
          <a:stretch/>
        </p:blipFill>
        <p:spPr>
          <a:xfrm>
            <a:off x="4938165" y="2543583"/>
            <a:ext cx="6570618" cy="3090040"/>
          </a:xfrm>
          <a:prstGeom prst="rect">
            <a:avLst/>
          </a:prstGeom>
        </p:spPr>
      </p:pic>
      <p:pic>
        <p:nvPicPr>
          <p:cNvPr id="5" name="Content Placeholder 20">
            <a:extLst>
              <a:ext uri="{FF2B5EF4-FFF2-40B4-BE49-F238E27FC236}">
                <a16:creationId xmlns:a16="http://schemas.microsoft.com/office/drawing/2014/main" id="{D05FECB1-37EA-AC4E-8654-0FA749D1922B}"/>
              </a:ext>
            </a:extLst>
          </p:cNvPr>
          <p:cNvPicPr>
            <a:picLocks noChangeAspect="1"/>
          </p:cNvPicPr>
          <p:nvPr/>
        </p:nvPicPr>
        <p:blipFill rotWithShape="1">
          <a:blip r:embed="rId4"/>
          <a:srcRect l="21372" t="20724" r="19490" b="11522"/>
          <a:stretch/>
        </p:blipFill>
        <p:spPr>
          <a:xfrm>
            <a:off x="683217" y="2543583"/>
            <a:ext cx="3547820" cy="2491353"/>
          </a:xfrm>
          <a:prstGeom prst="rect">
            <a:avLst/>
          </a:prstGeom>
        </p:spPr>
      </p:pic>
      <p:sp>
        <p:nvSpPr>
          <p:cNvPr id="6" name="Rectangle 5">
            <a:extLst>
              <a:ext uri="{FF2B5EF4-FFF2-40B4-BE49-F238E27FC236}">
                <a16:creationId xmlns:a16="http://schemas.microsoft.com/office/drawing/2014/main" id="{E8D2D15C-AC50-3747-9179-78AECEE44A8B}"/>
              </a:ext>
            </a:extLst>
          </p:cNvPr>
          <p:cNvSpPr/>
          <p:nvPr/>
        </p:nvSpPr>
        <p:spPr>
          <a:xfrm>
            <a:off x="542441" y="5588348"/>
            <a:ext cx="10966342" cy="707886"/>
          </a:xfrm>
          <a:prstGeom prst="rect">
            <a:avLst/>
          </a:prstGeom>
        </p:spPr>
        <p:txBody>
          <a:bodyPr wrap="square">
            <a:spAutoFit/>
          </a:bodyPr>
          <a:lstStyle/>
          <a:p>
            <a:r>
              <a:rPr lang="en-US" sz="800" dirty="0">
                <a:latin typeface="AdvTT28000ce1.B"/>
              </a:rPr>
              <a:t>. </a:t>
            </a:r>
            <a:r>
              <a:rPr lang="en-US" sz="2000" dirty="0">
                <a:latin typeface="Georgia" panose="02040502050405020303" pitchFamily="18" charset="0"/>
              </a:rPr>
              <a:t>Neighborhood boundaries for computing tweet-based topics. Used only  the green    neighborhoods (i.e., those within the city boundary) for analysis</a:t>
            </a:r>
            <a:r>
              <a:rPr lang="en-US" sz="800" dirty="0">
                <a:latin typeface="AdvTT5235d5a9"/>
              </a:rPr>
              <a:t>. </a:t>
            </a:r>
            <a:endParaRPr lang="en-US" dirty="0"/>
          </a:p>
        </p:txBody>
      </p:sp>
      <p:sp>
        <p:nvSpPr>
          <p:cNvPr id="7" name="TextBox 6">
            <a:extLst>
              <a:ext uri="{FF2B5EF4-FFF2-40B4-BE49-F238E27FC236}">
                <a16:creationId xmlns:a16="http://schemas.microsoft.com/office/drawing/2014/main" id="{B902861D-CE6C-F54C-AA7B-AF933924C8D1}"/>
              </a:ext>
            </a:extLst>
          </p:cNvPr>
          <p:cNvSpPr txBox="1"/>
          <p:nvPr/>
        </p:nvSpPr>
        <p:spPr>
          <a:xfrm>
            <a:off x="212035" y="6467061"/>
            <a:ext cx="11741426" cy="923330"/>
          </a:xfrm>
          <a:prstGeom prst="rect">
            <a:avLst/>
          </a:prstGeom>
          <a:noFill/>
        </p:spPr>
        <p:txBody>
          <a:bodyPr wrap="square" rtlCol="0">
            <a:spAutoFit/>
          </a:bodyPr>
          <a:lstStyle/>
          <a:p>
            <a:pPr marL="16933">
              <a:spcBef>
                <a:spcPts val="653"/>
              </a:spcBef>
            </a:pPr>
            <a:r>
              <a:rPr lang="en-US" spc="-7" dirty="0">
                <a:uFill>
                  <a:solidFill>
                    <a:srgbClr val="000000"/>
                  </a:solidFill>
                </a:uFill>
                <a:latin typeface="Times New Roman"/>
                <a:cs typeface="Times New Roman"/>
              </a:rPr>
              <a:t>Planning</a:t>
            </a:r>
            <a:r>
              <a:rPr lang="en-US" spc="-33" dirty="0">
                <a:uFill>
                  <a:solidFill>
                    <a:srgbClr val="000000"/>
                  </a:solidFill>
                </a:uFill>
                <a:latin typeface="Times New Roman"/>
                <a:cs typeface="Times New Roman"/>
              </a:rPr>
              <a:t> </a:t>
            </a:r>
            <a:r>
              <a:rPr lang="en-US" spc="-7" dirty="0">
                <a:uFill>
                  <a:solidFill>
                    <a:srgbClr val="000000"/>
                  </a:solidFill>
                </a:uFill>
                <a:latin typeface="Times New Roman"/>
                <a:cs typeface="Times New Roman"/>
              </a:rPr>
              <a:t>Phase 			Preparation</a:t>
            </a:r>
            <a:r>
              <a:rPr lang="en-US" spc="-53" dirty="0">
                <a:uFill>
                  <a:solidFill>
                    <a:srgbClr val="000000"/>
                  </a:solidFill>
                </a:uFill>
                <a:latin typeface="Times New Roman"/>
                <a:cs typeface="Times New Roman"/>
              </a:rPr>
              <a:t> </a:t>
            </a:r>
            <a:r>
              <a:rPr lang="en-US" spc="-7" dirty="0">
                <a:uFill>
                  <a:solidFill>
                    <a:srgbClr val="000000"/>
                  </a:solidFill>
                </a:uFill>
                <a:latin typeface="Times New Roman"/>
                <a:cs typeface="Times New Roman"/>
              </a:rPr>
              <a:t>Phase			</a:t>
            </a:r>
            <a:r>
              <a:rPr lang="en-US" b="1" u="sng" spc="-7" dirty="0">
                <a:uFill>
                  <a:solidFill>
                    <a:srgbClr val="000000"/>
                  </a:solidFill>
                </a:uFill>
                <a:latin typeface="Times New Roman"/>
                <a:cs typeface="Times New Roman"/>
              </a:rPr>
              <a:t>Modeling</a:t>
            </a:r>
            <a:r>
              <a:rPr lang="en-US" b="1" u="sng" spc="-73" dirty="0">
                <a:uFill>
                  <a:solidFill>
                    <a:srgbClr val="000000"/>
                  </a:solidFill>
                </a:uFill>
                <a:latin typeface="Times New Roman"/>
                <a:cs typeface="Times New Roman"/>
              </a:rPr>
              <a:t> </a:t>
            </a:r>
            <a:r>
              <a:rPr lang="en-US" b="1" u="sng" spc="-7" dirty="0">
                <a:uFill>
                  <a:solidFill>
                    <a:srgbClr val="000000"/>
                  </a:solidFill>
                </a:uFill>
                <a:latin typeface="Times New Roman"/>
                <a:cs typeface="Times New Roman"/>
              </a:rPr>
              <a:t>Phase </a:t>
            </a:r>
            <a:r>
              <a:rPr lang="en-US" spc="-7" dirty="0">
                <a:uFill>
                  <a:solidFill>
                    <a:srgbClr val="000000"/>
                  </a:solidFill>
                </a:uFill>
                <a:latin typeface="Times New Roman"/>
                <a:cs typeface="Times New Roman"/>
              </a:rPr>
              <a:t>		Conclusion</a:t>
            </a:r>
            <a:endParaRPr lang="en-US" dirty="0">
              <a:latin typeface="Times New Roman"/>
              <a:cs typeface="Times New Roman"/>
            </a:endParaRPr>
          </a:p>
          <a:p>
            <a:endParaRPr lang="en-US" u="sng" dirty="0">
              <a:latin typeface="Times New Roman"/>
              <a:cs typeface="Times New Roman"/>
            </a:endParaRPr>
          </a:p>
          <a:p>
            <a:endParaRPr lang="en-US" u="sng" dirty="0"/>
          </a:p>
        </p:txBody>
      </p:sp>
    </p:spTree>
    <p:extLst>
      <p:ext uri="{BB962C8B-B14F-4D97-AF65-F5344CB8AC3E}">
        <p14:creationId xmlns:p14="http://schemas.microsoft.com/office/powerpoint/2010/main" val="37140022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E769F9-FB91-7F4F-9D32-8C724415D1AE}"/>
              </a:ext>
            </a:extLst>
          </p:cNvPr>
          <p:cNvSpPr>
            <a:spLocks noGrp="1"/>
          </p:cNvSpPr>
          <p:nvPr>
            <p:ph type="title"/>
          </p:nvPr>
        </p:nvSpPr>
        <p:spPr>
          <a:xfrm>
            <a:off x="838200" y="365126"/>
            <a:ext cx="10515600" cy="749300"/>
          </a:xfrm>
        </p:spPr>
        <p:txBody>
          <a:bodyPr>
            <a:normAutofit/>
          </a:bodyPr>
          <a:lstStyle/>
          <a:p>
            <a:r>
              <a:rPr lang="en-US" sz="3200" b="1" dirty="0">
                <a:latin typeface="Georgia" panose="02040502050405020303" pitchFamily="18" charset="0"/>
              </a:rPr>
              <a:t>Coherence Score</a:t>
            </a:r>
          </a:p>
        </p:txBody>
      </p:sp>
      <p:pic>
        <p:nvPicPr>
          <p:cNvPr id="4" name="Picture 3" descr="A picture containing screenshot&#10;&#10;Description automatically generated">
            <a:extLst>
              <a:ext uri="{FF2B5EF4-FFF2-40B4-BE49-F238E27FC236}">
                <a16:creationId xmlns:a16="http://schemas.microsoft.com/office/drawing/2014/main" id="{6A2713CA-0985-3941-BB87-E2FE96716924}"/>
              </a:ext>
            </a:extLst>
          </p:cNvPr>
          <p:cNvPicPr>
            <a:picLocks noChangeAspect="1"/>
          </p:cNvPicPr>
          <p:nvPr/>
        </p:nvPicPr>
        <p:blipFill rotWithShape="1">
          <a:blip r:embed="rId3"/>
          <a:srcRect l="23182" t="28413" r="29025" b="19393"/>
          <a:stretch/>
        </p:blipFill>
        <p:spPr>
          <a:xfrm>
            <a:off x="7832823" y="1060168"/>
            <a:ext cx="4359177" cy="2598333"/>
          </a:xfrm>
          <a:prstGeom prst="rect">
            <a:avLst/>
          </a:prstGeom>
        </p:spPr>
      </p:pic>
      <p:sp>
        <p:nvSpPr>
          <p:cNvPr id="5" name="TextBox 4">
            <a:extLst>
              <a:ext uri="{FF2B5EF4-FFF2-40B4-BE49-F238E27FC236}">
                <a16:creationId xmlns:a16="http://schemas.microsoft.com/office/drawing/2014/main" id="{7F84C4DE-93FB-EA42-96F8-72F210416DCB}"/>
              </a:ext>
            </a:extLst>
          </p:cNvPr>
          <p:cNvSpPr txBox="1"/>
          <p:nvPr/>
        </p:nvSpPr>
        <p:spPr>
          <a:xfrm>
            <a:off x="212035" y="6467061"/>
            <a:ext cx="11741426" cy="923330"/>
          </a:xfrm>
          <a:prstGeom prst="rect">
            <a:avLst/>
          </a:prstGeom>
          <a:noFill/>
        </p:spPr>
        <p:txBody>
          <a:bodyPr wrap="square" rtlCol="0">
            <a:spAutoFit/>
          </a:bodyPr>
          <a:lstStyle/>
          <a:p>
            <a:pPr marL="16933">
              <a:spcBef>
                <a:spcPts val="653"/>
              </a:spcBef>
            </a:pPr>
            <a:r>
              <a:rPr lang="en-US" spc="-7" dirty="0">
                <a:uFill>
                  <a:solidFill>
                    <a:srgbClr val="000000"/>
                  </a:solidFill>
                </a:uFill>
                <a:latin typeface="Times New Roman"/>
                <a:cs typeface="Times New Roman"/>
              </a:rPr>
              <a:t>Planning</a:t>
            </a:r>
            <a:r>
              <a:rPr lang="en-US" spc="-33" dirty="0">
                <a:uFill>
                  <a:solidFill>
                    <a:srgbClr val="000000"/>
                  </a:solidFill>
                </a:uFill>
                <a:latin typeface="Times New Roman"/>
                <a:cs typeface="Times New Roman"/>
              </a:rPr>
              <a:t> </a:t>
            </a:r>
            <a:r>
              <a:rPr lang="en-US" spc="-7" dirty="0">
                <a:uFill>
                  <a:solidFill>
                    <a:srgbClr val="000000"/>
                  </a:solidFill>
                </a:uFill>
                <a:latin typeface="Times New Roman"/>
                <a:cs typeface="Times New Roman"/>
              </a:rPr>
              <a:t>Phase 			Preparation</a:t>
            </a:r>
            <a:r>
              <a:rPr lang="en-US" spc="-53" dirty="0">
                <a:uFill>
                  <a:solidFill>
                    <a:srgbClr val="000000"/>
                  </a:solidFill>
                </a:uFill>
                <a:latin typeface="Times New Roman"/>
                <a:cs typeface="Times New Roman"/>
              </a:rPr>
              <a:t> </a:t>
            </a:r>
            <a:r>
              <a:rPr lang="en-US" spc="-7" dirty="0">
                <a:uFill>
                  <a:solidFill>
                    <a:srgbClr val="000000"/>
                  </a:solidFill>
                </a:uFill>
                <a:latin typeface="Times New Roman"/>
                <a:cs typeface="Times New Roman"/>
              </a:rPr>
              <a:t>Phase			</a:t>
            </a:r>
            <a:r>
              <a:rPr lang="en-US" b="1" u="sng" spc="-7" dirty="0">
                <a:uFill>
                  <a:solidFill>
                    <a:srgbClr val="000000"/>
                  </a:solidFill>
                </a:uFill>
                <a:latin typeface="Times New Roman"/>
                <a:cs typeface="Times New Roman"/>
              </a:rPr>
              <a:t>Modeling</a:t>
            </a:r>
            <a:r>
              <a:rPr lang="en-US" b="1" u="sng" spc="-73" dirty="0">
                <a:uFill>
                  <a:solidFill>
                    <a:srgbClr val="000000"/>
                  </a:solidFill>
                </a:uFill>
                <a:latin typeface="Times New Roman"/>
                <a:cs typeface="Times New Roman"/>
              </a:rPr>
              <a:t> </a:t>
            </a:r>
            <a:r>
              <a:rPr lang="en-US" b="1" u="sng" spc="-7" dirty="0">
                <a:uFill>
                  <a:solidFill>
                    <a:srgbClr val="000000"/>
                  </a:solidFill>
                </a:uFill>
                <a:latin typeface="Times New Roman"/>
                <a:cs typeface="Times New Roman"/>
              </a:rPr>
              <a:t>Phase </a:t>
            </a:r>
            <a:r>
              <a:rPr lang="en-US" spc="-7" dirty="0">
                <a:uFill>
                  <a:solidFill>
                    <a:srgbClr val="000000"/>
                  </a:solidFill>
                </a:uFill>
                <a:latin typeface="Times New Roman"/>
                <a:cs typeface="Times New Roman"/>
              </a:rPr>
              <a:t>		Conclusion</a:t>
            </a:r>
            <a:endParaRPr lang="en-US" dirty="0">
              <a:latin typeface="Times New Roman"/>
              <a:cs typeface="Times New Roman"/>
            </a:endParaRPr>
          </a:p>
          <a:p>
            <a:endParaRPr lang="en-US" u="sng" dirty="0">
              <a:latin typeface="Times New Roman"/>
              <a:cs typeface="Times New Roman"/>
            </a:endParaRPr>
          </a:p>
          <a:p>
            <a:endParaRPr lang="en-US" u="sng" dirty="0"/>
          </a:p>
        </p:txBody>
      </p:sp>
      <p:sp>
        <p:nvSpPr>
          <p:cNvPr id="9" name="TextBox 8">
            <a:extLst>
              <a:ext uri="{FF2B5EF4-FFF2-40B4-BE49-F238E27FC236}">
                <a16:creationId xmlns:a16="http://schemas.microsoft.com/office/drawing/2014/main" id="{4B78FADE-1777-E641-AF9B-0F3DB0E48527}"/>
              </a:ext>
            </a:extLst>
          </p:cNvPr>
          <p:cNvSpPr txBox="1"/>
          <p:nvPr/>
        </p:nvSpPr>
        <p:spPr>
          <a:xfrm>
            <a:off x="571500" y="1313260"/>
            <a:ext cx="7059596" cy="2339102"/>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Georgia" panose="02040502050405020303" pitchFamily="18" charset="0"/>
              </a:rPr>
              <a:t>This score is trying to quantify the semantic similarities of the high scoring words within each topic. </a:t>
            </a:r>
          </a:p>
          <a:p>
            <a:endParaRPr lang="en-US" dirty="0">
              <a:latin typeface="Georgia" panose="02040502050405020303" pitchFamily="18" charset="0"/>
            </a:endParaRPr>
          </a:p>
          <a:p>
            <a:pPr marL="285750" indent="-285750">
              <a:buFont typeface="Arial" panose="020B0604020202020204" pitchFamily="34" charset="0"/>
              <a:buChar char="•"/>
            </a:pPr>
            <a:r>
              <a:rPr lang="en-US" dirty="0">
                <a:latin typeface="Georgia" panose="02040502050405020303" pitchFamily="18" charset="0"/>
              </a:rPr>
              <a:t>A high score means the result is more human-interpretable that indicates a better model.</a:t>
            </a:r>
          </a:p>
          <a:p>
            <a:pPr marL="285750" indent="-285750">
              <a:buFont typeface="Arial" panose="020B0604020202020204" pitchFamily="34" charset="0"/>
              <a:buChar char="•"/>
            </a:pPr>
            <a:endParaRPr lang="en-US" dirty="0">
              <a:latin typeface="Georgia" panose="02040502050405020303" pitchFamily="18" charset="0"/>
            </a:endParaRPr>
          </a:p>
          <a:p>
            <a:pPr marL="285750" indent="-285750">
              <a:buFont typeface="Arial" panose="020B0604020202020204" pitchFamily="34" charset="0"/>
              <a:buChar char="•"/>
            </a:pPr>
            <a:r>
              <a:rPr lang="en-US" dirty="0">
                <a:latin typeface="Georgia" panose="02040502050405020303" pitchFamily="18" charset="0"/>
              </a:rPr>
              <a:t>Document collections start as matrices of terms and documents</a:t>
            </a:r>
          </a:p>
          <a:p>
            <a:endParaRPr lang="en-US" sz="2000" dirty="0">
              <a:latin typeface="Georgia" panose="02040502050405020303" pitchFamily="18" charset="0"/>
            </a:endParaRPr>
          </a:p>
        </p:txBody>
      </p:sp>
      <p:pic>
        <p:nvPicPr>
          <p:cNvPr id="8" name="Picture 7" descr="A picture containing screenshot, monitor, road&#10;&#10;Description automatically generated">
            <a:extLst>
              <a:ext uri="{FF2B5EF4-FFF2-40B4-BE49-F238E27FC236}">
                <a16:creationId xmlns:a16="http://schemas.microsoft.com/office/drawing/2014/main" id="{21BB9FCF-DB52-EA44-A6AD-82D11D909FD1}"/>
              </a:ext>
            </a:extLst>
          </p:cNvPr>
          <p:cNvPicPr>
            <a:picLocks noChangeAspect="1"/>
          </p:cNvPicPr>
          <p:nvPr/>
        </p:nvPicPr>
        <p:blipFill rotWithShape="1">
          <a:blip r:embed="rId4"/>
          <a:srcRect l="5670" t="20413" r="5570" b="11348"/>
          <a:stretch/>
        </p:blipFill>
        <p:spPr>
          <a:xfrm>
            <a:off x="767548" y="3429000"/>
            <a:ext cx="7705726" cy="2928938"/>
          </a:xfrm>
          <a:prstGeom prst="rect">
            <a:avLst/>
          </a:prstGeom>
        </p:spPr>
      </p:pic>
    </p:spTree>
    <p:extLst>
      <p:ext uri="{BB962C8B-B14F-4D97-AF65-F5344CB8AC3E}">
        <p14:creationId xmlns:p14="http://schemas.microsoft.com/office/powerpoint/2010/main" val="40257280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CD7930-81F8-3146-98FA-5C2A7BB14793}"/>
              </a:ext>
            </a:extLst>
          </p:cNvPr>
          <p:cNvSpPr>
            <a:spLocks noGrp="1"/>
          </p:cNvSpPr>
          <p:nvPr>
            <p:ph type="title"/>
          </p:nvPr>
        </p:nvSpPr>
        <p:spPr>
          <a:xfrm>
            <a:off x="838200" y="365125"/>
            <a:ext cx="10515600" cy="433161"/>
          </a:xfrm>
        </p:spPr>
        <p:txBody>
          <a:bodyPr>
            <a:normAutofit fontScale="90000"/>
          </a:bodyPr>
          <a:lstStyle/>
          <a:p>
            <a:r>
              <a:rPr lang="en-US" sz="3600" b="1" dirty="0">
                <a:latin typeface="Georgia" panose="02040502050405020303" pitchFamily="18" charset="0"/>
              </a:rPr>
              <a:t>LDA Visualization</a:t>
            </a:r>
          </a:p>
        </p:txBody>
      </p:sp>
      <p:sp>
        <p:nvSpPr>
          <p:cNvPr id="4" name="TextBox 3">
            <a:extLst>
              <a:ext uri="{FF2B5EF4-FFF2-40B4-BE49-F238E27FC236}">
                <a16:creationId xmlns:a16="http://schemas.microsoft.com/office/drawing/2014/main" id="{6D3C53AF-1BDA-6B46-9EF5-7B59BCD08D04}"/>
              </a:ext>
            </a:extLst>
          </p:cNvPr>
          <p:cNvSpPr txBox="1"/>
          <p:nvPr/>
        </p:nvSpPr>
        <p:spPr>
          <a:xfrm>
            <a:off x="212035" y="6467061"/>
            <a:ext cx="11741426" cy="923330"/>
          </a:xfrm>
          <a:prstGeom prst="rect">
            <a:avLst/>
          </a:prstGeom>
          <a:noFill/>
        </p:spPr>
        <p:txBody>
          <a:bodyPr wrap="square" rtlCol="0">
            <a:spAutoFit/>
          </a:bodyPr>
          <a:lstStyle/>
          <a:p>
            <a:pPr marL="16933">
              <a:spcBef>
                <a:spcPts val="653"/>
              </a:spcBef>
            </a:pPr>
            <a:r>
              <a:rPr lang="en-US" spc="-7" dirty="0">
                <a:uFill>
                  <a:solidFill>
                    <a:srgbClr val="000000"/>
                  </a:solidFill>
                </a:uFill>
                <a:latin typeface="Times New Roman"/>
                <a:cs typeface="Times New Roman"/>
              </a:rPr>
              <a:t>Planning</a:t>
            </a:r>
            <a:r>
              <a:rPr lang="en-US" spc="-33" dirty="0">
                <a:uFill>
                  <a:solidFill>
                    <a:srgbClr val="000000"/>
                  </a:solidFill>
                </a:uFill>
                <a:latin typeface="Times New Roman"/>
                <a:cs typeface="Times New Roman"/>
              </a:rPr>
              <a:t> </a:t>
            </a:r>
            <a:r>
              <a:rPr lang="en-US" spc="-7" dirty="0">
                <a:uFill>
                  <a:solidFill>
                    <a:srgbClr val="000000"/>
                  </a:solidFill>
                </a:uFill>
                <a:latin typeface="Times New Roman"/>
                <a:cs typeface="Times New Roman"/>
              </a:rPr>
              <a:t>Phase 			Preparation</a:t>
            </a:r>
            <a:r>
              <a:rPr lang="en-US" spc="-53" dirty="0">
                <a:uFill>
                  <a:solidFill>
                    <a:srgbClr val="000000"/>
                  </a:solidFill>
                </a:uFill>
                <a:latin typeface="Times New Roman"/>
                <a:cs typeface="Times New Roman"/>
              </a:rPr>
              <a:t> </a:t>
            </a:r>
            <a:r>
              <a:rPr lang="en-US" spc="-7" dirty="0">
                <a:uFill>
                  <a:solidFill>
                    <a:srgbClr val="000000"/>
                  </a:solidFill>
                </a:uFill>
                <a:latin typeface="Times New Roman"/>
                <a:cs typeface="Times New Roman"/>
              </a:rPr>
              <a:t>Phase			</a:t>
            </a:r>
            <a:r>
              <a:rPr lang="en-US" b="1" u="sng" spc="-7" dirty="0">
                <a:uFill>
                  <a:solidFill>
                    <a:srgbClr val="000000"/>
                  </a:solidFill>
                </a:uFill>
                <a:latin typeface="Times New Roman"/>
                <a:cs typeface="Times New Roman"/>
              </a:rPr>
              <a:t>Modeling</a:t>
            </a:r>
            <a:r>
              <a:rPr lang="en-US" b="1" u="sng" spc="-73" dirty="0">
                <a:uFill>
                  <a:solidFill>
                    <a:srgbClr val="000000"/>
                  </a:solidFill>
                </a:uFill>
                <a:latin typeface="Times New Roman"/>
                <a:cs typeface="Times New Roman"/>
              </a:rPr>
              <a:t> </a:t>
            </a:r>
            <a:r>
              <a:rPr lang="en-US" b="1" u="sng" spc="-7" dirty="0">
                <a:uFill>
                  <a:solidFill>
                    <a:srgbClr val="000000"/>
                  </a:solidFill>
                </a:uFill>
                <a:latin typeface="Times New Roman"/>
                <a:cs typeface="Times New Roman"/>
              </a:rPr>
              <a:t>Phase </a:t>
            </a:r>
            <a:r>
              <a:rPr lang="en-US" spc="-7" dirty="0">
                <a:uFill>
                  <a:solidFill>
                    <a:srgbClr val="000000"/>
                  </a:solidFill>
                </a:uFill>
                <a:latin typeface="Times New Roman"/>
                <a:cs typeface="Times New Roman"/>
              </a:rPr>
              <a:t>		Conclusion</a:t>
            </a:r>
            <a:endParaRPr lang="en-US" dirty="0">
              <a:latin typeface="Times New Roman"/>
              <a:cs typeface="Times New Roman"/>
            </a:endParaRPr>
          </a:p>
          <a:p>
            <a:endParaRPr lang="en-US" u="sng" dirty="0">
              <a:latin typeface="Times New Roman"/>
              <a:cs typeface="Times New Roman"/>
            </a:endParaRPr>
          </a:p>
          <a:p>
            <a:endParaRPr lang="en-US" u="sng" dirty="0"/>
          </a:p>
        </p:txBody>
      </p:sp>
      <p:pic>
        <p:nvPicPr>
          <p:cNvPr id="6" name="Picture 5" descr="A screenshot of a cell phone&#10;&#10;Description automatically generated">
            <a:extLst>
              <a:ext uri="{FF2B5EF4-FFF2-40B4-BE49-F238E27FC236}">
                <a16:creationId xmlns:a16="http://schemas.microsoft.com/office/drawing/2014/main" id="{2A7FBA1F-3141-D044-93BC-E66EA89543A5}"/>
              </a:ext>
            </a:extLst>
          </p:cNvPr>
          <p:cNvPicPr>
            <a:picLocks noChangeAspect="1"/>
          </p:cNvPicPr>
          <p:nvPr/>
        </p:nvPicPr>
        <p:blipFill rotWithShape="1">
          <a:blip r:embed="rId2"/>
          <a:srcRect l="5292" t="11640" r="4325" b="7500"/>
          <a:stretch/>
        </p:blipFill>
        <p:spPr>
          <a:xfrm>
            <a:off x="1457325" y="1143000"/>
            <a:ext cx="9729788" cy="5200650"/>
          </a:xfrm>
          <a:prstGeom prst="rect">
            <a:avLst/>
          </a:prstGeom>
        </p:spPr>
      </p:pic>
    </p:spTree>
    <p:extLst>
      <p:ext uri="{BB962C8B-B14F-4D97-AF65-F5344CB8AC3E}">
        <p14:creationId xmlns:p14="http://schemas.microsoft.com/office/powerpoint/2010/main" val="16646063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8A2511-156A-3F43-9827-F6AB8EDFD47C}"/>
              </a:ext>
            </a:extLst>
          </p:cNvPr>
          <p:cNvSpPr>
            <a:spLocks noGrp="1"/>
          </p:cNvSpPr>
          <p:nvPr>
            <p:ph type="title"/>
          </p:nvPr>
        </p:nvSpPr>
        <p:spPr>
          <a:xfrm>
            <a:off x="838200" y="365125"/>
            <a:ext cx="10515600" cy="673261"/>
          </a:xfrm>
        </p:spPr>
        <p:txBody>
          <a:bodyPr>
            <a:normAutofit/>
          </a:bodyPr>
          <a:lstStyle/>
          <a:p>
            <a:r>
              <a:rPr lang="en-US" sz="3200" b="1" dirty="0">
                <a:latin typeface="Georgia" panose="02040502050405020303" pitchFamily="18" charset="0"/>
              </a:rPr>
              <a:t>Model Execution and Performance Evaluation</a:t>
            </a:r>
          </a:p>
        </p:txBody>
      </p:sp>
      <p:sp>
        <p:nvSpPr>
          <p:cNvPr id="3" name="Content Placeholder 2">
            <a:extLst>
              <a:ext uri="{FF2B5EF4-FFF2-40B4-BE49-F238E27FC236}">
                <a16:creationId xmlns:a16="http://schemas.microsoft.com/office/drawing/2014/main" id="{232A4BD7-33A4-6545-ADE4-ED53762069C0}"/>
              </a:ext>
            </a:extLst>
          </p:cNvPr>
          <p:cNvSpPr>
            <a:spLocks noGrp="1"/>
          </p:cNvSpPr>
          <p:nvPr>
            <p:ph idx="1"/>
          </p:nvPr>
        </p:nvSpPr>
        <p:spPr>
          <a:xfrm>
            <a:off x="838200" y="1465943"/>
            <a:ext cx="10515600" cy="5211078"/>
          </a:xfrm>
        </p:spPr>
        <p:txBody>
          <a:bodyPr>
            <a:normAutofit/>
          </a:bodyPr>
          <a:lstStyle/>
          <a:p>
            <a:pPr marL="0" indent="0">
              <a:buNone/>
            </a:pPr>
            <a:r>
              <a:rPr lang="en-US" sz="2000" b="1" dirty="0">
                <a:latin typeface="Georgia" panose="02040502050405020303" pitchFamily="18" charset="0"/>
              </a:rPr>
              <a:t>Model</a:t>
            </a:r>
          </a:p>
          <a:p>
            <a:r>
              <a:rPr lang="en-US" sz="2000" dirty="0">
                <a:latin typeface="Georgia" panose="02040502050405020303" pitchFamily="18" charset="0"/>
              </a:rPr>
              <a:t>Training the model on 31 day window for crime type T.</a:t>
            </a:r>
          </a:p>
          <a:p>
            <a:r>
              <a:rPr lang="en-US" sz="2000" dirty="0">
                <a:latin typeface="Georgia" panose="02040502050405020303" pitchFamily="18" charset="0"/>
              </a:rPr>
              <a:t>Making T predictions for the first day following the training window, sliding one day into the future and repeating.</a:t>
            </a:r>
          </a:p>
          <a:p>
            <a:pPr marL="0" indent="0">
              <a:buNone/>
            </a:pPr>
            <a:endParaRPr lang="en-US" sz="2000" dirty="0">
              <a:latin typeface="Georgia" panose="02040502050405020303" pitchFamily="18" charset="0"/>
            </a:endParaRPr>
          </a:p>
          <a:p>
            <a:pPr marL="0" indent="0">
              <a:buNone/>
            </a:pPr>
            <a:r>
              <a:rPr lang="en-US" sz="2000" b="1" dirty="0">
                <a:latin typeface="Georgia" panose="02040502050405020303" pitchFamily="18" charset="0"/>
              </a:rPr>
              <a:t>Evaluation</a:t>
            </a:r>
          </a:p>
          <a:p>
            <a:r>
              <a:rPr lang="en-US" sz="2000" dirty="0">
                <a:latin typeface="Georgia" panose="02040502050405020303" pitchFamily="18" charset="0"/>
              </a:rPr>
              <a:t>Project the  surveillance plot that measures the percentage of true T crimes during prediction window , that occur within the  most threatened area, according to models prediction for T</a:t>
            </a:r>
          </a:p>
          <a:p>
            <a:r>
              <a:rPr lang="en-US" sz="2000" dirty="0">
                <a:latin typeface="Georgia" panose="02040502050405020303" pitchFamily="18" charset="0"/>
              </a:rPr>
              <a:t>Lastly, because each model execution produced a series of surveillance plots for crime type T, one for each prediction day,  aggregate the plots to measure overall performance</a:t>
            </a:r>
            <a:endParaRPr lang="en-US" sz="2000" b="1" dirty="0">
              <a:latin typeface="Georgia" panose="02040502050405020303" pitchFamily="18" charset="0"/>
            </a:endParaRPr>
          </a:p>
          <a:p>
            <a:pPr marL="0" indent="0">
              <a:buNone/>
            </a:pPr>
            <a:endParaRPr lang="en-US" sz="2000" b="1" dirty="0">
              <a:latin typeface="Georgia" panose="02040502050405020303" pitchFamily="18" charset="0"/>
            </a:endParaRPr>
          </a:p>
        </p:txBody>
      </p:sp>
      <p:sp>
        <p:nvSpPr>
          <p:cNvPr id="4" name="TextBox 3">
            <a:extLst>
              <a:ext uri="{FF2B5EF4-FFF2-40B4-BE49-F238E27FC236}">
                <a16:creationId xmlns:a16="http://schemas.microsoft.com/office/drawing/2014/main" id="{70C43013-7F67-794E-ABAB-5EC250755C4B}"/>
              </a:ext>
            </a:extLst>
          </p:cNvPr>
          <p:cNvSpPr txBox="1"/>
          <p:nvPr/>
        </p:nvSpPr>
        <p:spPr>
          <a:xfrm>
            <a:off x="212035" y="6467061"/>
            <a:ext cx="11741426" cy="923330"/>
          </a:xfrm>
          <a:prstGeom prst="rect">
            <a:avLst/>
          </a:prstGeom>
          <a:noFill/>
        </p:spPr>
        <p:txBody>
          <a:bodyPr wrap="square" rtlCol="0">
            <a:spAutoFit/>
          </a:bodyPr>
          <a:lstStyle/>
          <a:p>
            <a:pPr marL="16933">
              <a:spcBef>
                <a:spcPts val="653"/>
              </a:spcBef>
            </a:pPr>
            <a:r>
              <a:rPr lang="en-US" spc="-7" dirty="0">
                <a:uFill>
                  <a:solidFill>
                    <a:srgbClr val="000000"/>
                  </a:solidFill>
                </a:uFill>
                <a:latin typeface="Times New Roman"/>
                <a:cs typeface="Times New Roman"/>
              </a:rPr>
              <a:t>Planning</a:t>
            </a:r>
            <a:r>
              <a:rPr lang="en-US" spc="-33" dirty="0">
                <a:uFill>
                  <a:solidFill>
                    <a:srgbClr val="000000"/>
                  </a:solidFill>
                </a:uFill>
                <a:latin typeface="Times New Roman"/>
                <a:cs typeface="Times New Roman"/>
              </a:rPr>
              <a:t> </a:t>
            </a:r>
            <a:r>
              <a:rPr lang="en-US" spc="-7" dirty="0">
                <a:uFill>
                  <a:solidFill>
                    <a:srgbClr val="000000"/>
                  </a:solidFill>
                </a:uFill>
                <a:latin typeface="Times New Roman"/>
                <a:cs typeface="Times New Roman"/>
              </a:rPr>
              <a:t>Phase 			Preparation</a:t>
            </a:r>
            <a:r>
              <a:rPr lang="en-US" spc="-53" dirty="0">
                <a:uFill>
                  <a:solidFill>
                    <a:srgbClr val="000000"/>
                  </a:solidFill>
                </a:uFill>
                <a:latin typeface="Times New Roman"/>
                <a:cs typeface="Times New Roman"/>
              </a:rPr>
              <a:t> </a:t>
            </a:r>
            <a:r>
              <a:rPr lang="en-US" spc="-7" dirty="0">
                <a:uFill>
                  <a:solidFill>
                    <a:srgbClr val="000000"/>
                  </a:solidFill>
                </a:uFill>
                <a:latin typeface="Times New Roman"/>
                <a:cs typeface="Times New Roman"/>
              </a:rPr>
              <a:t>Phase			</a:t>
            </a:r>
            <a:r>
              <a:rPr lang="en-US" b="1" u="sng" spc="-7" dirty="0">
                <a:uFill>
                  <a:solidFill>
                    <a:srgbClr val="000000"/>
                  </a:solidFill>
                </a:uFill>
                <a:latin typeface="Times New Roman"/>
                <a:cs typeface="Times New Roman"/>
              </a:rPr>
              <a:t>Modeling</a:t>
            </a:r>
            <a:r>
              <a:rPr lang="en-US" b="1" u="sng" spc="-73" dirty="0">
                <a:uFill>
                  <a:solidFill>
                    <a:srgbClr val="000000"/>
                  </a:solidFill>
                </a:uFill>
                <a:latin typeface="Times New Roman"/>
                <a:cs typeface="Times New Roman"/>
              </a:rPr>
              <a:t> </a:t>
            </a:r>
            <a:r>
              <a:rPr lang="en-US" b="1" u="sng" spc="-7" dirty="0">
                <a:uFill>
                  <a:solidFill>
                    <a:srgbClr val="000000"/>
                  </a:solidFill>
                </a:uFill>
                <a:latin typeface="Times New Roman"/>
                <a:cs typeface="Times New Roman"/>
              </a:rPr>
              <a:t>Phase </a:t>
            </a:r>
            <a:r>
              <a:rPr lang="en-US" spc="-7" dirty="0">
                <a:uFill>
                  <a:solidFill>
                    <a:srgbClr val="000000"/>
                  </a:solidFill>
                </a:uFill>
                <a:latin typeface="Times New Roman"/>
                <a:cs typeface="Times New Roman"/>
              </a:rPr>
              <a:t>		Conclusion</a:t>
            </a:r>
            <a:endParaRPr lang="en-US" dirty="0">
              <a:latin typeface="Times New Roman"/>
              <a:cs typeface="Times New Roman"/>
            </a:endParaRPr>
          </a:p>
          <a:p>
            <a:endParaRPr lang="en-US" u="sng" dirty="0">
              <a:latin typeface="Times New Roman"/>
              <a:cs typeface="Times New Roman"/>
            </a:endParaRPr>
          </a:p>
          <a:p>
            <a:endParaRPr lang="en-US" u="sng" dirty="0"/>
          </a:p>
        </p:txBody>
      </p:sp>
    </p:spTree>
    <p:extLst>
      <p:ext uri="{BB962C8B-B14F-4D97-AF65-F5344CB8AC3E}">
        <p14:creationId xmlns:p14="http://schemas.microsoft.com/office/powerpoint/2010/main" val="874890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9F2DEEED-B58D-6144-983A-233D29CDCBEA}"/>
              </a:ext>
            </a:extLst>
          </p:cNvPr>
          <p:cNvSpPr txBox="1"/>
          <p:nvPr/>
        </p:nvSpPr>
        <p:spPr>
          <a:xfrm>
            <a:off x="212035" y="6467061"/>
            <a:ext cx="11741426" cy="923330"/>
          </a:xfrm>
          <a:prstGeom prst="rect">
            <a:avLst/>
          </a:prstGeom>
          <a:noFill/>
        </p:spPr>
        <p:txBody>
          <a:bodyPr wrap="square" rtlCol="0">
            <a:spAutoFit/>
          </a:bodyPr>
          <a:lstStyle/>
          <a:p>
            <a:pPr marL="16933">
              <a:spcBef>
                <a:spcPts val="653"/>
              </a:spcBef>
            </a:pPr>
            <a:r>
              <a:rPr lang="en-US" spc="-7" dirty="0">
                <a:uFill>
                  <a:solidFill>
                    <a:srgbClr val="000000"/>
                  </a:solidFill>
                </a:uFill>
                <a:latin typeface="Times New Roman"/>
                <a:cs typeface="Times New Roman"/>
              </a:rPr>
              <a:t>Planning</a:t>
            </a:r>
            <a:r>
              <a:rPr lang="en-US" spc="-33" dirty="0">
                <a:uFill>
                  <a:solidFill>
                    <a:srgbClr val="000000"/>
                  </a:solidFill>
                </a:uFill>
                <a:latin typeface="Times New Roman"/>
                <a:cs typeface="Times New Roman"/>
              </a:rPr>
              <a:t> </a:t>
            </a:r>
            <a:r>
              <a:rPr lang="en-US" spc="-7" dirty="0">
                <a:uFill>
                  <a:solidFill>
                    <a:srgbClr val="000000"/>
                  </a:solidFill>
                </a:uFill>
                <a:latin typeface="Times New Roman"/>
                <a:cs typeface="Times New Roman"/>
              </a:rPr>
              <a:t>Phase 			Preparation</a:t>
            </a:r>
            <a:r>
              <a:rPr lang="en-US" spc="-53" dirty="0">
                <a:uFill>
                  <a:solidFill>
                    <a:srgbClr val="000000"/>
                  </a:solidFill>
                </a:uFill>
                <a:latin typeface="Times New Roman"/>
                <a:cs typeface="Times New Roman"/>
              </a:rPr>
              <a:t> </a:t>
            </a:r>
            <a:r>
              <a:rPr lang="en-US" spc="-7" dirty="0">
                <a:uFill>
                  <a:solidFill>
                    <a:srgbClr val="000000"/>
                  </a:solidFill>
                </a:uFill>
                <a:latin typeface="Times New Roman"/>
                <a:cs typeface="Times New Roman"/>
              </a:rPr>
              <a:t>Phase			</a:t>
            </a:r>
            <a:r>
              <a:rPr lang="en-US" b="1" u="sng" spc="-7" dirty="0">
                <a:uFill>
                  <a:solidFill>
                    <a:srgbClr val="000000"/>
                  </a:solidFill>
                </a:uFill>
                <a:latin typeface="Times New Roman"/>
                <a:cs typeface="Times New Roman"/>
              </a:rPr>
              <a:t>Modeling</a:t>
            </a:r>
            <a:r>
              <a:rPr lang="en-US" b="1" u="sng" spc="-73" dirty="0">
                <a:uFill>
                  <a:solidFill>
                    <a:srgbClr val="000000"/>
                  </a:solidFill>
                </a:uFill>
                <a:latin typeface="Times New Roman"/>
                <a:cs typeface="Times New Roman"/>
              </a:rPr>
              <a:t> </a:t>
            </a:r>
            <a:r>
              <a:rPr lang="en-US" b="1" u="sng" spc="-7" dirty="0">
                <a:uFill>
                  <a:solidFill>
                    <a:srgbClr val="000000"/>
                  </a:solidFill>
                </a:uFill>
                <a:latin typeface="Times New Roman"/>
                <a:cs typeface="Times New Roman"/>
              </a:rPr>
              <a:t>Phase </a:t>
            </a:r>
            <a:r>
              <a:rPr lang="en-US" spc="-7" dirty="0">
                <a:uFill>
                  <a:solidFill>
                    <a:srgbClr val="000000"/>
                  </a:solidFill>
                </a:uFill>
                <a:latin typeface="Times New Roman"/>
                <a:cs typeface="Times New Roman"/>
              </a:rPr>
              <a:t>		Conclusion</a:t>
            </a:r>
            <a:endParaRPr lang="en-US" dirty="0">
              <a:latin typeface="Times New Roman"/>
              <a:cs typeface="Times New Roman"/>
            </a:endParaRPr>
          </a:p>
          <a:p>
            <a:endParaRPr lang="en-US" u="sng" dirty="0">
              <a:latin typeface="Times New Roman"/>
              <a:cs typeface="Times New Roman"/>
            </a:endParaRPr>
          </a:p>
          <a:p>
            <a:endParaRPr lang="en-US" u="sng" dirty="0"/>
          </a:p>
        </p:txBody>
      </p:sp>
      <p:sp>
        <p:nvSpPr>
          <p:cNvPr id="20" name="Title 1">
            <a:extLst>
              <a:ext uri="{FF2B5EF4-FFF2-40B4-BE49-F238E27FC236}">
                <a16:creationId xmlns:a16="http://schemas.microsoft.com/office/drawing/2014/main" id="{E55400CE-3A2F-B048-9F0F-43C2CC636199}"/>
              </a:ext>
            </a:extLst>
          </p:cNvPr>
          <p:cNvSpPr txBox="1">
            <a:spLocks/>
          </p:cNvSpPr>
          <p:nvPr/>
        </p:nvSpPr>
        <p:spPr>
          <a:xfrm>
            <a:off x="838200" y="365125"/>
            <a:ext cx="10515600" cy="673261"/>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latin typeface="Georgia" panose="02040502050405020303" pitchFamily="18" charset="0"/>
              </a:rPr>
              <a:t>Model Execution</a:t>
            </a:r>
          </a:p>
        </p:txBody>
      </p:sp>
      <p:pic>
        <p:nvPicPr>
          <p:cNvPr id="3" name="Picture 2" descr="A screenshot of a cell phone&#10;&#10;Description automatically generated">
            <a:extLst>
              <a:ext uri="{FF2B5EF4-FFF2-40B4-BE49-F238E27FC236}">
                <a16:creationId xmlns:a16="http://schemas.microsoft.com/office/drawing/2014/main" id="{5C0B0D4D-302B-3140-AF2D-77B0E07753C2}"/>
              </a:ext>
            </a:extLst>
          </p:cNvPr>
          <p:cNvPicPr>
            <a:picLocks noChangeAspect="1"/>
          </p:cNvPicPr>
          <p:nvPr/>
        </p:nvPicPr>
        <p:blipFill rotWithShape="1">
          <a:blip r:embed="rId3"/>
          <a:srcRect l="3696" t="17065" r="6015" b="19089"/>
          <a:stretch/>
        </p:blipFill>
        <p:spPr>
          <a:xfrm>
            <a:off x="450574" y="1038386"/>
            <a:ext cx="11502887" cy="4919502"/>
          </a:xfrm>
          <a:prstGeom prst="rect">
            <a:avLst/>
          </a:prstGeom>
        </p:spPr>
      </p:pic>
    </p:spTree>
    <p:extLst>
      <p:ext uri="{BB962C8B-B14F-4D97-AF65-F5344CB8AC3E}">
        <p14:creationId xmlns:p14="http://schemas.microsoft.com/office/powerpoint/2010/main" val="23029328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7E3366-B3AE-1649-803C-430AFF1A7E6D}"/>
              </a:ext>
            </a:extLst>
          </p:cNvPr>
          <p:cNvSpPr>
            <a:spLocks noGrp="1"/>
          </p:cNvSpPr>
          <p:nvPr>
            <p:ph type="title"/>
          </p:nvPr>
        </p:nvSpPr>
        <p:spPr>
          <a:xfrm>
            <a:off x="838200" y="81973"/>
            <a:ext cx="10515600" cy="1325563"/>
          </a:xfrm>
        </p:spPr>
        <p:txBody>
          <a:bodyPr>
            <a:normAutofit/>
          </a:bodyPr>
          <a:lstStyle/>
          <a:p>
            <a:r>
              <a:rPr lang="en-US" sz="3600" b="1" dirty="0">
                <a:latin typeface="Georgia" panose="02040502050405020303" pitchFamily="18" charset="0"/>
              </a:rPr>
              <a:t>Crime Type - Theft</a:t>
            </a:r>
          </a:p>
        </p:txBody>
      </p:sp>
      <p:pic>
        <p:nvPicPr>
          <p:cNvPr id="15" name="Content Placeholder 14" descr="A screenshot of a cell phone&#10;&#10;Description automatically generated">
            <a:extLst>
              <a:ext uri="{FF2B5EF4-FFF2-40B4-BE49-F238E27FC236}">
                <a16:creationId xmlns:a16="http://schemas.microsoft.com/office/drawing/2014/main" id="{248539DE-C8AB-4542-86A6-7F33B137F93D}"/>
              </a:ext>
            </a:extLst>
          </p:cNvPr>
          <p:cNvPicPr>
            <a:picLocks noGrp="1" noChangeAspect="1"/>
          </p:cNvPicPr>
          <p:nvPr>
            <p:ph idx="1"/>
          </p:nvPr>
        </p:nvPicPr>
        <p:blipFill rotWithShape="1">
          <a:blip r:embed="rId3"/>
          <a:srcRect l="6296" t="41540" r="50000" b="13158"/>
          <a:stretch/>
        </p:blipFill>
        <p:spPr>
          <a:xfrm>
            <a:off x="320298" y="1794602"/>
            <a:ext cx="5775702" cy="2650176"/>
          </a:xfrm>
        </p:spPr>
      </p:pic>
      <p:pic>
        <p:nvPicPr>
          <p:cNvPr id="17" name="Picture 16" descr="A screenshot of a cell phone&#10;&#10;Description automatically generated">
            <a:extLst>
              <a:ext uri="{FF2B5EF4-FFF2-40B4-BE49-F238E27FC236}">
                <a16:creationId xmlns:a16="http://schemas.microsoft.com/office/drawing/2014/main" id="{FD9F2E3E-C622-9C49-9C43-EFE0AFCB525C}"/>
              </a:ext>
            </a:extLst>
          </p:cNvPr>
          <p:cNvPicPr>
            <a:picLocks noChangeAspect="1"/>
          </p:cNvPicPr>
          <p:nvPr/>
        </p:nvPicPr>
        <p:blipFill rotWithShape="1">
          <a:blip r:embed="rId3"/>
          <a:srcRect l="6237" t="22636" r="62200" b="63481"/>
          <a:stretch/>
        </p:blipFill>
        <p:spPr>
          <a:xfrm>
            <a:off x="646403" y="4802646"/>
            <a:ext cx="4623020" cy="938730"/>
          </a:xfrm>
          <a:prstGeom prst="rect">
            <a:avLst/>
          </a:prstGeom>
        </p:spPr>
      </p:pic>
      <p:pic>
        <p:nvPicPr>
          <p:cNvPr id="7" name="Picture 6" descr="A screenshot of a cell phone&#10;&#10;Description automatically generated">
            <a:extLst>
              <a:ext uri="{FF2B5EF4-FFF2-40B4-BE49-F238E27FC236}">
                <a16:creationId xmlns:a16="http://schemas.microsoft.com/office/drawing/2014/main" id="{47B44721-BD39-0C49-8071-4E9B5AF1ADA9}"/>
              </a:ext>
            </a:extLst>
          </p:cNvPr>
          <p:cNvPicPr>
            <a:picLocks noChangeAspect="1"/>
          </p:cNvPicPr>
          <p:nvPr/>
        </p:nvPicPr>
        <p:blipFill rotWithShape="1">
          <a:blip r:embed="rId4"/>
          <a:srcRect l="21128" t="21297" r="27271" b="67545"/>
          <a:stretch/>
        </p:blipFill>
        <p:spPr>
          <a:xfrm>
            <a:off x="6568857" y="4689870"/>
            <a:ext cx="5176435" cy="766049"/>
          </a:xfrm>
          <a:prstGeom prst="rect">
            <a:avLst/>
          </a:prstGeom>
        </p:spPr>
      </p:pic>
      <p:sp>
        <p:nvSpPr>
          <p:cNvPr id="10" name="TextBox 9">
            <a:extLst>
              <a:ext uri="{FF2B5EF4-FFF2-40B4-BE49-F238E27FC236}">
                <a16:creationId xmlns:a16="http://schemas.microsoft.com/office/drawing/2014/main" id="{D4B23D35-C04B-BF4C-9D53-5D634F599D06}"/>
              </a:ext>
            </a:extLst>
          </p:cNvPr>
          <p:cNvSpPr txBox="1"/>
          <p:nvPr/>
        </p:nvSpPr>
        <p:spPr>
          <a:xfrm>
            <a:off x="1146874" y="1436734"/>
            <a:ext cx="4122549" cy="369332"/>
          </a:xfrm>
          <a:prstGeom prst="rect">
            <a:avLst/>
          </a:prstGeom>
          <a:noFill/>
        </p:spPr>
        <p:txBody>
          <a:bodyPr wrap="square" rtlCol="0">
            <a:spAutoFit/>
          </a:bodyPr>
          <a:lstStyle/>
          <a:p>
            <a:r>
              <a:rPr lang="en-US" b="1" dirty="0">
                <a:latin typeface="Georgia" panose="02040502050405020303" pitchFamily="18" charset="0"/>
              </a:rPr>
              <a:t>AUC – One day Prediction</a:t>
            </a:r>
          </a:p>
        </p:txBody>
      </p:sp>
      <p:sp>
        <p:nvSpPr>
          <p:cNvPr id="11" name="TextBox 10">
            <a:extLst>
              <a:ext uri="{FF2B5EF4-FFF2-40B4-BE49-F238E27FC236}">
                <a16:creationId xmlns:a16="http://schemas.microsoft.com/office/drawing/2014/main" id="{B2065885-6BAA-B948-B369-9894841B1898}"/>
              </a:ext>
            </a:extLst>
          </p:cNvPr>
          <p:cNvSpPr txBox="1"/>
          <p:nvPr/>
        </p:nvSpPr>
        <p:spPr>
          <a:xfrm>
            <a:off x="6568857" y="1461138"/>
            <a:ext cx="5658679" cy="369332"/>
          </a:xfrm>
          <a:prstGeom prst="rect">
            <a:avLst/>
          </a:prstGeom>
          <a:noFill/>
        </p:spPr>
        <p:txBody>
          <a:bodyPr wrap="square" rtlCol="0">
            <a:spAutoFit/>
          </a:bodyPr>
          <a:lstStyle/>
          <a:p>
            <a:r>
              <a:rPr lang="en-US" b="1" dirty="0">
                <a:latin typeface="Georgia" panose="02040502050405020303" pitchFamily="18" charset="0"/>
              </a:rPr>
              <a:t>AUC – Aggregated Plot for 10 days prediction</a:t>
            </a:r>
          </a:p>
        </p:txBody>
      </p:sp>
      <p:sp>
        <p:nvSpPr>
          <p:cNvPr id="12" name="TextBox 11">
            <a:extLst>
              <a:ext uri="{FF2B5EF4-FFF2-40B4-BE49-F238E27FC236}">
                <a16:creationId xmlns:a16="http://schemas.microsoft.com/office/drawing/2014/main" id="{59AC6F3C-8860-F746-8DA7-1EA7D3EE7722}"/>
              </a:ext>
            </a:extLst>
          </p:cNvPr>
          <p:cNvSpPr txBox="1"/>
          <p:nvPr/>
        </p:nvSpPr>
        <p:spPr>
          <a:xfrm>
            <a:off x="212035" y="6467061"/>
            <a:ext cx="11741426" cy="923330"/>
          </a:xfrm>
          <a:prstGeom prst="rect">
            <a:avLst/>
          </a:prstGeom>
          <a:noFill/>
        </p:spPr>
        <p:txBody>
          <a:bodyPr wrap="square" rtlCol="0">
            <a:spAutoFit/>
          </a:bodyPr>
          <a:lstStyle/>
          <a:p>
            <a:pPr marL="16933">
              <a:spcBef>
                <a:spcPts val="653"/>
              </a:spcBef>
            </a:pPr>
            <a:r>
              <a:rPr lang="en-US" spc="-7" dirty="0">
                <a:uFill>
                  <a:solidFill>
                    <a:srgbClr val="000000"/>
                  </a:solidFill>
                </a:uFill>
                <a:latin typeface="Times New Roman"/>
                <a:cs typeface="Times New Roman"/>
              </a:rPr>
              <a:t>Planning</a:t>
            </a:r>
            <a:r>
              <a:rPr lang="en-US" spc="-33" dirty="0">
                <a:uFill>
                  <a:solidFill>
                    <a:srgbClr val="000000"/>
                  </a:solidFill>
                </a:uFill>
                <a:latin typeface="Times New Roman"/>
                <a:cs typeface="Times New Roman"/>
              </a:rPr>
              <a:t> </a:t>
            </a:r>
            <a:r>
              <a:rPr lang="en-US" spc="-7" dirty="0">
                <a:uFill>
                  <a:solidFill>
                    <a:srgbClr val="000000"/>
                  </a:solidFill>
                </a:uFill>
                <a:latin typeface="Times New Roman"/>
                <a:cs typeface="Times New Roman"/>
              </a:rPr>
              <a:t>Phase 			Preparation</a:t>
            </a:r>
            <a:r>
              <a:rPr lang="en-US" spc="-53" dirty="0">
                <a:uFill>
                  <a:solidFill>
                    <a:srgbClr val="000000"/>
                  </a:solidFill>
                </a:uFill>
                <a:latin typeface="Times New Roman"/>
                <a:cs typeface="Times New Roman"/>
              </a:rPr>
              <a:t> </a:t>
            </a:r>
            <a:r>
              <a:rPr lang="en-US" spc="-7" dirty="0">
                <a:uFill>
                  <a:solidFill>
                    <a:srgbClr val="000000"/>
                  </a:solidFill>
                </a:uFill>
                <a:latin typeface="Times New Roman"/>
                <a:cs typeface="Times New Roman"/>
              </a:rPr>
              <a:t>Phase			</a:t>
            </a:r>
            <a:r>
              <a:rPr lang="en-US" b="1" u="sng" spc="-7" dirty="0">
                <a:uFill>
                  <a:solidFill>
                    <a:srgbClr val="000000"/>
                  </a:solidFill>
                </a:uFill>
                <a:latin typeface="Times New Roman"/>
                <a:cs typeface="Times New Roman"/>
              </a:rPr>
              <a:t>Modeling</a:t>
            </a:r>
            <a:r>
              <a:rPr lang="en-US" b="1" u="sng" spc="-73" dirty="0">
                <a:uFill>
                  <a:solidFill>
                    <a:srgbClr val="000000"/>
                  </a:solidFill>
                </a:uFill>
                <a:latin typeface="Times New Roman"/>
                <a:cs typeface="Times New Roman"/>
              </a:rPr>
              <a:t> </a:t>
            </a:r>
            <a:r>
              <a:rPr lang="en-US" b="1" u="sng" spc="-7" dirty="0">
                <a:uFill>
                  <a:solidFill>
                    <a:srgbClr val="000000"/>
                  </a:solidFill>
                </a:uFill>
                <a:latin typeface="Times New Roman"/>
                <a:cs typeface="Times New Roman"/>
              </a:rPr>
              <a:t>Phase </a:t>
            </a:r>
            <a:r>
              <a:rPr lang="en-US" spc="-7" dirty="0">
                <a:uFill>
                  <a:solidFill>
                    <a:srgbClr val="000000"/>
                  </a:solidFill>
                </a:uFill>
                <a:latin typeface="Times New Roman"/>
                <a:cs typeface="Times New Roman"/>
              </a:rPr>
              <a:t>		Conclusion</a:t>
            </a:r>
            <a:endParaRPr lang="en-US" dirty="0">
              <a:latin typeface="Times New Roman"/>
              <a:cs typeface="Times New Roman"/>
            </a:endParaRPr>
          </a:p>
          <a:p>
            <a:endParaRPr lang="en-US" u="sng" dirty="0">
              <a:latin typeface="Times New Roman"/>
              <a:cs typeface="Times New Roman"/>
            </a:endParaRPr>
          </a:p>
          <a:p>
            <a:endParaRPr lang="en-US" u="sng" dirty="0"/>
          </a:p>
        </p:txBody>
      </p:sp>
      <p:pic>
        <p:nvPicPr>
          <p:cNvPr id="9" name="Picture 8" descr="A screenshot of a cell phone&#10;&#10;Description automatically generated">
            <a:extLst>
              <a:ext uri="{FF2B5EF4-FFF2-40B4-BE49-F238E27FC236}">
                <a16:creationId xmlns:a16="http://schemas.microsoft.com/office/drawing/2014/main" id="{8DC661DE-CDB0-E64C-A591-55C76B1519E7}"/>
              </a:ext>
            </a:extLst>
          </p:cNvPr>
          <p:cNvPicPr>
            <a:picLocks noChangeAspect="1"/>
          </p:cNvPicPr>
          <p:nvPr/>
        </p:nvPicPr>
        <p:blipFill rotWithShape="1">
          <a:blip r:embed="rId5"/>
          <a:srcRect l="17335" t="43796" r="32989" b="13527"/>
          <a:stretch/>
        </p:blipFill>
        <p:spPr>
          <a:xfrm>
            <a:off x="6096000" y="1819726"/>
            <a:ext cx="4975443" cy="2507302"/>
          </a:xfrm>
          <a:prstGeom prst="rect">
            <a:avLst/>
          </a:prstGeom>
        </p:spPr>
      </p:pic>
    </p:spTree>
    <p:extLst>
      <p:ext uri="{BB962C8B-B14F-4D97-AF65-F5344CB8AC3E}">
        <p14:creationId xmlns:p14="http://schemas.microsoft.com/office/powerpoint/2010/main" val="27492576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2E4D24-25AD-AD42-9016-B33E9FA8DDD9}"/>
              </a:ext>
            </a:extLst>
          </p:cNvPr>
          <p:cNvSpPr>
            <a:spLocks noGrp="1"/>
          </p:cNvSpPr>
          <p:nvPr>
            <p:ph type="title"/>
          </p:nvPr>
        </p:nvSpPr>
        <p:spPr>
          <a:xfrm>
            <a:off x="838200" y="365125"/>
            <a:ext cx="10515600" cy="735013"/>
          </a:xfrm>
        </p:spPr>
        <p:txBody>
          <a:bodyPr>
            <a:normAutofit/>
          </a:bodyPr>
          <a:lstStyle/>
          <a:p>
            <a:r>
              <a:rPr lang="en-US" sz="3600" b="1" dirty="0">
                <a:latin typeface="Georgia" panose="02040502050405020303" pitchFamily="18" charset="0"/>
              </a:rPr>
              <a:t>Crime Type - Battery</a:t>
            </a:r>
          </a:p>
        </p:txBody>
      </p:sp>
      <p:pic>
        <p:nvPicPr>
          <p:cNvPr id="5" name="Content Placeholder 4" descr="A screenshot of a cell phone&#10;&#10;Description automatically generated">
            <a:extLst>
              <a:ext uri="{FF2B5EF4-FFF2-40B4-BE49-F238E27FC236}">
                <a16:creationId xmlns:a16="http://schemas.microsoft.com/office/drawing/2014/main" id="{82144484-1966-9749-B234-CFF080D18830}"/>
              </a:ext>
            </a:extLst>
          </p:cNvPr>
          <p:cNvPicPr>
            <a:picLocks noGrp="1" noChangeAspect="1"/>
          </p:cNvPicPr>
          <p:nvPr>
            <p:ph idx="1"/>
          </p:nvPr>
        </p:nvPicPr>
        <p:blipFill rotWithShape="1">
          <a:blip r:embed="rId3"/>
          <a:srcRect l="14815" t="41329" r="32045" b="12972"/>
          <a:stretch/>
        </p:blipFill>
        <p:spPr>
          <a:xfrm>
            <a:off x="190289" y="1685833"/>
            <a:ext cx="5271052" cy="2635625"/>
          </a:xfrm>
        </p:spPr>
      </p:pic>
      <p:pic>
        <p:nvPicPr>
          <p:cNvPr id="7" name="Picture 6" descr="A screenshot of a cell phone&#10;&#10;Description automatically generated">
            <a:extLst>
              <a:ext uri="{FF2B5EF4-FFF2-40B4-BE49-F238E27FC236}">
                <a16:creationId xmlns:a16="http://schemas.microsoft.com/office/drawing/2014/main" id="{B89C90F0-F301-1940-AD86-D1E4328A18B3}"/>
              </a:ext>
            </a:extLst>
          </p:cNvPr>
          <p:cNvPicPr>
            <a:picLocks noChangeAspect="1"/>
          </p:cNvPicPr>
          <p:nvPr/>
        </p:nvPicPr>
        <p:blipFill rotWithShape="1">
          <a:blip r:embed="rId3"/>
          <a:srcRect l="16298" t="21454" r="44469" b="63907"/>
          <a:stretch/>
        </p:blipFill>
        <p:spPr>
          <a:xfrm>
            <a:off x="838200" y="4420852"/>
            <a:ext cx="4198495" cy="915716"/>
          </a:xfrm>
          <a:prstGeom prst="rect">
            <a:avLst/>
          </a:prstGeom>
        </p:spPr>
      </p:pic>
      <p:sp>
        <p:nvSpPr>
          <p:cNvPr id="6" name="TextBox 5">
            <a:extLst>
              <a:ext uri="{FF2B5EF4-FFF2-40B4-BE49-F238E27FC236}">
                <a16:creationId xmlns:a16="http://schemas.microsoft.com/office/drawing/2014/main" id="{F690CC28-8C50-1A4E-AA37-728355E54180}"/>
              </a:ext>
            </a:extLst>
          </p:cNvPr>
          <p:cNvSpPr txBox="1"/>
          <p:nvPr/>
        </p:nvSpPr>
        <p:spPr>
          <a:xfrm>
            <a:off x="212035" y="6467061"/>
            <a:ext cx="11741426" cy="923330"/>
          </a:xfrm>
          <a:prstGeom prst="rect">
            <a:avLst/>
          </a:prstGeom>
          <a:noFill/>
        </p:spPr>
        <p:txBody>
          <a:bodyPr wrap="square" rtlCol="0">
            <a:spAutoFit/>
          </a:bodyPr>
          <a:lstStyle/>
          <a:p>
            <a:pPr marL="16933">
              <a:spcBef>
                <a:spcPts val="653"/>
              </a:spcBef>
            </a:pPr>
            <a:r>
              <a:rPr lang="en-US" spc="-7" dirty="0">
                <a:uFill>
                  <a:solidFill>
                    <a:srgbClr val="000000"/>
                  </a:solidFill>
                </a:uFill>
                <a:latin typeface="Times New Roman"/>
                <a:cs typeface="Times New Roman"/>
              </a:rPr>
              <a:t>Planning</a:t>
            </a:r>
            <a:r>
              <a:rPr lang="en-US" spc="-33" dirty="0">
                <a:uFill>
                  <a:solidFill>
                    <a:srgbClr val="000000"/>
                  </a:solidFill>
                </a:uFill>
                <a:latin typeface="Times New Roman"/>
                <a:cs typeface="Times New Roman"/>
              </a:rPr>
              <a:t> </a:t>
            </a:r>
            <a:r>
              <a:rPr lang="en-US" spc="-7" dirty="0">
                <a:uFill>
                  <a:solidFill>
                    <a:srgbClr val="000000"/>
                  </a:solidFill>
                </a:uFill>
                <a:latin typeface="Times New Roman"/>
                <a:cs typeface="Times New Roman"/>
              </a:rPr>
              <a:t>Phase 			Preparation</a:t>
            </a:r>
            <a:r>
              <a:rPr lang="en-US" spc="-53" dirty="0">
                <a:uFill>
                  <a:solidFill>
                    <a:srgbClr val="000000"/>
                  </a:solidFill>
                </a:uFill>
                <a:latin typeface="Times New Roman"/>
                <a:cs typeface="Times New Roman"/>
              </a:rPr>
              <a:t> </a:t>
            </a:r>
            <a:r>
              <a:rPr lang="en-US" spc="-7" dirty="0">
                <a:uFill>
                  <a:solidFill>
                    <a:srgbClr val="000000"/>
                  </a:solidFill>
                </a:uFill>
                <a:latin typeface="Times New Roman"/>
                <a:cs typeface="Times New Roman"/>
              </a:rPr>
              <a:t>Phase			</a:t>
            </a:r>
            <a:r>
              <a:rPr lang="en-US" b="1" u="sng" spc="-7" dirty="0">
                <a:uFill>
                  <a:solidFill>
                    <a:srgbClr val="000000"/>
                  </a:solidFill>
                </a:uFill>
                <a:latin typeface="Times New Roman"/>
                <a:cs typeface="Times New Roman"/>
              </a:rPr>
              <a:t>Modeling</a:t>
            </a:r>
            <a:r>
              <a:rPr lang="en-US" b="1" u="sng" spc="-73" dirty="0">
                <a:uFill>
                  <a:solidFill>
                    <a:srgbClr val="000000"/>
                  </a:solidFill>
                </a:uFill>
                <a:latin typeface="Times New Roman"/>
                <a:cs typeface="Times New Roman"/>
              </a:rPr>
              <a:t> </a:t>
            </a:r>
            <a:r>
              <a:rPr lang="en-US" b="1" u="sng" spc="-7" dirty="0">
                <a:uFill>
                  <a:solidFill>
                    <a:srgbClr val="000000"/>
                  </a:solidFill>
                </a:uFill>
                <a:latin typeface="Times New Roman"/>
                <a:cs typeface="Times New Roman"/>
              </a:rPr>
              <a:t>Phase </a:t>
            </a:r>
            <a:r>
              <a:rPr lang="en-US" spc="-7" dirty="0">
                <a:uFill>
                  <a:solidFill>
                    <a:srgbClr val="000000"/>
                  </a:solidFill>
                </a:uFill>
                <a:latin typeface="Times New Roman"/>
                <a:cs typeface="Times New Roman"/>
              </a:rPr>
              <a:t>		Conclusion</a:t>
            </a:r>
            <a:endParaRPr lang="en-US" dirty="0">
              <a:latin typeface="Times New Roman"/>
              <a:cs typeface="Times New Roman"/>
            </a:endParaRPr>
          </a:p>
          <a:p>
            <a:endParaRPr lang="en-US" u="sng" dirty="0">
              <a:latin typeface="Times New Roman"/>
              <a:cs typeface="Times New Roman"/>
            </a:endParaRPr>
          </a:p>
          <a:p>
            <a:endParaRPr lang="en-US" u="sng" dirty="0"/>
          </a:p>
        </p:txBody>
      </p:sp>
      <p:pic>
        <p:nvPicPr>
          <p:cNvPr id="12" name="Picture 11" descr="A screenshot of a cell phone&#10;&#10;Description automatically generated">
            <a:extLst>
              <a:ext uri="{FF2B5EF4-FFF2-40B4-BE49-F238E27FC236}">
                <a16:creationId xmlns:a16="http://schemas.microsoft.com/office/drawing/2014/main" id="{20A5132B-8B29-F146-BC7F-6CC5D29E8004}"/>
              </a:ext>
            </a:extLst>
          </p:cNvPr>
          <p:cNvPicPr>
            <a:picLocks noChangeAspect="1"/>
          </p:cNvPicPr>
          <p:nvPr/>
        </p:nvPicPr>
        <p:blipFill rotWithShape="1">
          <a:blip r:embed="rId4"/>
          <a:srcRect l="21052" t="28053" r="27617" b="16601"/>
          <a:stretch/>
        </p:blipFill>
        <p:spPr>
          <a:xfrm>
            <a:off x="6096000" y="1514950"/>
            <a:ext cx="4984376" cy="2696395"/>
          </a:xfrm>
          <a:prstGeom prst="rect">
            <a:avLst/>
          </a:prstGeom>
        </p:spPr>
      </p:pic>
      <p:pic>
        <p:nvPicPr>
          <p:cNvPr id="14" name="Picture 13" descr="A screenshot of a cell phone&#10;&#10;Description automatically generated">
            <a:extLst>
              <a:ext uri="{FF2B5EF4-FFF2-40B4-BE49-F238E27FC236}">
                <a16:creationId xmlns:a16="http://schemas.microsoft.com/office/drawing/2014/main" id="{E00AC4D9-E9C0-1E41-9132-26475AF773A2}"/>
              </a:ext>
            </a:extLst>
          </p:cNvPr>
          <p:cNvPicPr>
            <a:picLocks noChangeAspect="1"/>
          </p:cNvPicPr>
          <p:nvPr/>
        </p:nvPicPr>
        <p:blipFill rotWithShape="1">
          <a:blip r:embed="rId5"/>
          <a:srcRect l="27469" t="46818" r="31049" b="37677"/>
          <a:stretch/>
        </p:blipFill>
        <p:spPr>
          <a:xfrm>
            <a:off x="6840220" y="4321458"/>
            <a:ext cx="4405392" cy="915716"/>
          </a:xfrm>
          <a:prstGeom prst="rect">
            <a:avLst/>
          </a:prstGeom>
        </p:spPr>
      </p:pic>
      <p:sp>
        <p:nvSpPr>
          <p:cNvPr id="15" name="TextBox 14">
            <a:extLst>
              <a:ext uri="{FF2B5EF4-FFF2-40B4-BE49-F238E27FC236}">
                <a16:creationId xmlns:a16="http://schemas.microsoft.com/office/drawing/2014/main" id="{E4814008-33A2-D54B-A2C6-1D625D66A5F7}"/>
              </a:ext>
            </a:extLst>
          </p:cNvPr>
          <p:cNvSpPr txBox="1"/>
          <p:nvPr/>
        </p:nvSpPr>
        <p:spPr>
          <a:xfrm>
            <a:off x="1124875" y="1377137"/>
            <a:ext cx="4122549" cy="369332"/>
          </a:xfrm>
          <a:prstGeom prst="rect">
            <a:avLst/>
          </a:prstGeom>
          <a:noFill/>
        </p:spPr>
        <p:txBody>
          <a:bodyPr wrap="square" rtlCol="0">
            <a:spAutoFit/>
          </a:bodyPr>
          <a:lstStyle/>
          <a:p>
            <a:r>
              <a:rPr lang="en-US" b="1" dirty="0">
                <a:latin typeface="Georgia" panose="02040502050405020303" pitchFamily="18" charset="0"/>
              </a:rPr>
              <a:t>AUC – One day Prediction</a:t>
            </a:r>
          </a:p>
        </p:txBody>
      </p:sp>
      <p:pic>
        <p:nvPicPr>
          <p:cNvPr id="18" name="Picture 17">
            <a:extLst>
              <a:ext uri="{FF2B5EF4-FFF2-40B4-BE49-F238E27FC236}">
                <a16:creationId xmlns:a16="http://schemas.microsoft.com/office/drawing/2014/main" id="{0ADECCA7-6DBB-D543-B02E-92AF5BBB4EF4}"/>
              </a:ext>
            </a:extLst>
          </p:cNvPr>
          <p:cNvPicPr>
            <a:picLocks noChangeAspect="1"/>
          </p:cNvPicPr>
          <p:nvPr/>
        </p:nvPicPr>
        <p:blipFill>
          <a:blip r:embed="rId6"/>
          <a:stretch>
            <a:fillRect/>
          </a:stretch>
        </p:blipFill>
        <p:spPr>
          <a:xfrm>
            <a:off x="6477000" y="1273650"/>
            <a:ext cx="5715000" cy="482600"/>
          </a:xfrm>
          <a:prstGeom prst="rect">
            <a:avLst/>
          </a:prstGeom>
        </p:spPr>
      </p:pic>
    </p:spTree>
    <p:extLst>
      <p:ext uri="{BB962C8B-B14F-4D97-AF65-F5344CB8AC3E}">
        <p14:creationId xmlns:p14="http://schemas.microsoft.com/office/powerpoint/2010/main" val="7480302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473652" y="522561"/>
            <a:ext cx="5608227" cy="571096"/>
          </a:xfrm>
          <a:prstGeom prst="rect">
            <a:avLst/>
          </a:prstGeom>
        </p:spPr>
        <p:txBody>
          <a:bodyPr vert="horz" wrap="square" lIns="0" tIns="16933" rIns="0" bIns="0" rtlCol="0" anchor="ctr">
            <a:spAutoFit/>
          </a:bodyPr>
          <a:lstStyle/>
          <a:p>
            <a:pPr marL="16933">
              <a:lnSpc>
                <a:spcPct val="100000"/>
              </a:lnSpc>
              <a:spcBef>
                <a:spcPts val="133"/>
              </a:spcBef>
            </a:pPr>
            <a:r>
              <a:rPr sz="3600" spc="-93" dirty="0">
                <a:latin typeface="Georgia" panose="02040502050405020303" pitchFamily="18" charset="0"/>
              </a:rPr>
              <a:t>Table </a:t>
            </a:r>
            <a:r>
              <a:rPr sz="3600" dirty="0">
                <a:latin typeface="Georgia" panose="02040502050405020303" pitchFamily="18" charset="0"/>
              </a:rPr>
              <a:t>of</a:t>
            </a:r>
            <a:r>
              <a:rPr sz="3600" spc="-13" dirty="0">
                <a:latin typeface="Georgia" panose="02040502050405020303" pitchFamily="18" charset="0"/>
              </a:rPr>
              <a:t> </a:t>
            </a:r>
            <a:r>
              <a:rPr sz="3600" spc="-7" dirty="0">
                <a:latin typeface="Georgia" panose="02040502050405020303" pitchFamily="18" charset="0"/>
              </a:rPr>
              <a:t>Contents</a:t>
            </a:r>
          </a:p>
        </p:txBody>
      </p:sp>
      <p:sp>
        <p:nvSpPr>
          <p:cNvPr id="3" name="object 3"/>
          <p:cNvSpPr txBox="1"/>
          <p:nvPr/>
        </p:nvSpPr>
        <p:spPr>
          <a:xfrm>
            <a:off x="141905" y="1449722"/>
            <a:ext cx="3020907" cy="1996871"/>
          </a:xfrm>
          <a:prstGeom prst="rect">
            <a:avLst/>
          </a:prstGeom>
        </p:spPr>
        <p:txBody>
          <a:bodyPr vert="horz" wrap="square" lIns="0" tIns="16933" rIns="0" bIns="0" rtlCol="0">
            <a:spAutoFit/>
          </a:bodyPr>
          <a:lstStyle/>
          <a:p>
            <a:pPr marL="16933">
              <a:lnSpc>
                <a:spcPts val="3833"/>
              </a:lnSpc>
              <a:spcBef>
                <a:spcPts val="133"/>
              </a:spcBef>
            </a:pPr>
            <a:r>
              <a:rPr lang="en-US" sz="2800" spc="-7" dirty="0">
                <a:uFill>
                  <a:solidFill>
                    <a:srgbClr val="000000"/>
                  </a:solidFill>
                </a:uFill>
                <a:latin typeface="Georgia" panose="02040502050405020303" pitchFamily="18" charset="0"/>
                <a:cs typeface="Times New Roman"/>
              </a:rPr>
              <a:t>      </a:t>
            </a:r>
            <a:r>
              <a:rPr sz="2800" u="heavy" spc="-7" dirty="0">
                <a:uFill>
                  <a:solidFill>
                    <a:srgbClr val="000000"/>
                  </a:solidFill>
                </a:uFill>
                <a:latin typeface="Georgia" panose="02040502050405020303" pitchFamily="18" charset="0"/>
                <a:cs typeface="Times New Roman"/>
              </a:rPr>
              <a:t>Planning</a:t>
            </a:r>
            <a:r>
              <a:rPr sz="2800" u="heavy" spc="-33" dirty="0">
                <a:uFill>
                  <a:solidFill>
                    <a:srgbClr val="000000"/>
                  </a:solidFill>
                </a:uFill>
                <a:latin typeface="Georgia" panose="02040502050405020303" pitchFamily="18" charset="0"/>
                <a:cs typeface="Times New Roman"/>
              </a:rPr>
              <a:t> </a:t>
            </a:r>
            <a:r>
              <a:rPr sz="2800" u="heavy" spc="-7" dirty="0">
                <a:uFill>
                  <a:solidFill>
                    <a:srgbClr val="000000"/>
                  </a:solidFill>
                </a:uFill>
                <a:latin typeface="Georgia" panose="02040502050405020303" pitchFamily="18" charset="0"/>
                <a:cs typeface="Times New Roman"/>
              </a:rPr>
              <a:t>Phase</a:t>
            </a:r>
            <a:endParaRPr sz="2800" dirty="0">
              <a:latin typeface="Georgia" panose="02040502050405020303" pitchFamily="18" charset="0"/>
              <a:cs typeface="Times New Roman"/>
            </a:endParaRPr>
          </a:p>
          <a:p>
            <a:pPr marL="968571" marR="6773" indent="-342900">
              <a:lnSpc>
                <a:spcPts val="2893"/>
              </a:lnSpc>
              <a:spcBef>
                <a:spcPts val="80"/>
              </a:spcBef>
              <a:buFont typeface="Arial" panose="020B0604020202020204" pitchFamily="34" charset="0"/>
              <a:buChar char="•"/>
            </a:pPr>
            <a:r>
              <a:rPr sz="2000" spc="-7" dirty="0">
                <a:latin typeface="Georgia" panose="02040502050405020303" pitchFamily="18" charset="0"/>
                <a:cs typeface="Times New Roman"/>
              </a:rPr>
              <a:t>Problem Statement</a:t>
            </a:r>
            <a:endParaRPr lang="en-US" sz="2000" spc="-7" dirty="0">
              <a:latin typeface="Georgia" panose="02040502050405020303" pitchFamily="18" charset="0"/>
              <a:cs typeface="Times New Roman"/>
            </a:endParaRPr>
          </a:p>
          <a:p>
            <a:pPr marL="968571" marR="6773" indent="-342900">
              <a:lnSpc>
                <a:spcPts val="2893"/>
              </a:lnSpc>
              <a:spcBef>
                <a:spcPts val="80"/>
              </a:spcBef>
              <a:buFont typeface="Arial" panose="020B0604020202020204" pitchFamily="34" charset="0"/>
              <a:buChar char="•"/>
            </a:pPr>
            <a:r>
              <a:rPr lang="en-US" sz="2000" spc="-7" dirty="0">
                <a:latin typeface="Georgia" panose="02040502050405020303" pitchFamily="18" charset="0"/>
                <a:cs typeface="Times New Roman"/>
              </a:rPr>
              <a:t>Context</a:t>
            </a:r>
          </a:p>
          <a:p>
            <a:pPr marL="968571" marR="6773" indent="-342900">
              <a:lnSpc>
                <a:spcPts val="2893"/>
              </a:lnSpc>
              <a:spcBef>
                <a:spcPts val="80"/>
              </a:spcBef>
              <a:buFont typeface="Arial" panose="020B0604020202020204" pitchFamily="34" charset="0"/>
              <a:buChar char="•"/>
            </a:pPr>
            <a:r>
              <a:rPr lang="en-US" sz="2000" spc="-7" dirty="0">
                <a:latin typeface="Georgia" panose="02040502050405020303" pitchFamily="18" charset="0"/>
                <a:cs typeface="Times New Roman"/>
              </a:rPr>
              <a:t>Roadmap</a:t>
            </a:r>
          </a:p>
        </p:txBody>
      </p:sp>
      <p:sp>
        <p:nvSpPr>
          <p:cNvPr id="4" name="object 4"/>
          <p:cNvSpPr txBox="1"/>
          <p:nvPr/>
        </p:nvSpPr>
        <p:spPr>
          <a:xfrm>
            <a:off x="3162812" y="1428852"/>
            <a:ext cx="3746195" cy="2635507"/>
          </a:xfrm>
          <a:prstGeom prst="rect">
            <a:avLst/>
          </a:prstGeom>
        </p:spPr>
        <p:txBody>
          <a:bodyPr vert="horz" wrap="square" lIns="0" tIns="82973" rIns="0" bIns="0" rtlCol="0">
            <a:spAutoFit/>
          </a:bodyPr>
          <a:lstStyle/>
          <a:p>
            <a:pPr marL="16933">
              <a:spcBef>
                <a:spcPts val="653"/>
              </a:spcBef>
            </a:pPr>
            <a:r>
              <a:rPr lang="en-US" sz="2800" spc="-7" dirty="0">
                <a:uFill>
                  <a:solidFill>
                    <a:srgbClr val="000000"/>
                  </a:solidFill>
                </a:uFill>
                <a:latin typeface="Georgia" panose="02040502050405020303" pitchFamily="18" charset="0"/>
                <a:cs typeface="Times New Roman"/>
              </a:rPr>
              <a:t>     </a:t>
            </a:r>
            <a:r>
              <a:rPr sz="2800" u="heavy" spc="-7" dirty="0">
                <a:uFill>
                  <a:solidFill>
                    <a:srgbClr val="000000"/>
                  </a:solidFill>
                </a:uFill>
                <a:latin typeface="Georgia" panose="02040502050405020303" pitchFamily="18" charset="0"/>
                <a:cs typeface="Times New Roman"/>
              </a:rPr>
              <a:t>Preparation</a:t>
            </a:r>
            <a:r>
              <a:rPr sz="2800" u="heavy" spc="-53" dirty="0">
                <a:uFill>
                  <a:solidFill>
                    <a:srgbClr val="000000"/>
                  </a:solidFill>
                </a:uFill>
                <a:latin typeface="Georgia" panose="02040502050405020303" pitchFamily="18" charset="0"/>
                <a:cs typeface="Times New Roman"/>
              </a:rPr>
              <a:t> </a:t>
            </a:r>
            <a:r>
              <a:rPr sz="2800" u="heavy" spc="-7" dirty="0">
                <a:uFill>
                  <a:solidFill>
                    <a:srgbClr val="000000"/>
                  </a:solidFill>
                </a:uFill>
                <a:latin typeface="Georgia" panose="02040502050405020303" pitchFamily="18" charset="0"/>
                <a:cs typeface="Times New Roman"/>
              </a:rPr>
              <a:t>Phase</a:t>
            </a:r>
            <a:endParaRPr sz="2800" dirty="0">
              <a:latin typeface="Georgia" panose="02040502050405020303" pitchFamily="18" charset="0"/>
              <a:cs typeface="Times New Roman"/>
            </a:endParaRPr>
          </a:p>
          <a:p>
            <a:pPr marL="765376" marR="630751" indent="-342900">
              <a:lnSpc>
                <a:spcPts val="3293"/>
              </a:lnSpc>
              <a:spcBef>
                <a:spcPts val="160"/>
              </a:spcBef>
              <a:buFont typeface="Arial" panose="020B0604020202020204" pitchFamily="34" charset="0"/>
              <a:buChar char="•"/>
            </a:pPr>
            <a:r>
              <a:rPr sz="2000" spc="-7" dirty="0">
                <a:latin typeface="Georgia" panose="02040502050405020303" pitchFamily="18" charset="0"/>
                <a:cs typeface="Times New Roman"/>
              </a:rPr>
              <a:t>Data </a:t>
            </a:r>
            <a:endParaRPr lang="en-US" sz="2000" spc="-7" dirty="0">
              <a:latin typeface="Georgia" panose="02040502050405020303" pitchFamily="18" charset="0"/>
              <a:cs typeface="Times New Roman"/>
            </a:endParaRPr>
          </a:p>
          <a:p>
            <a:pPr marL="765376" marR="630751" indent="-342900">
              <a:lnSpc>
                <a:spcPts val="3293"/>
              </a:lnSpc>
              <a:spcBef>
                <a:spcPts val="160"/>
              </a:spcBef>
              <a:buFont typeface="Arial" panose="020B0604020202020204" pitchFamily="34" charset="0"/>
              <a:buChar char="•"/>
            </a:pPr>
            <a:r>
              <a:rPr lang="en-US" sz="2000" spc="-7" dirty="0">
                <a:latin typeface="Georgia" panose="02040502050405020303" pitchFamily="18" charset="0"/>
                <a:cs typeface="Times New Roman"/>
              </a:rPr>
              <a:t>Crime Categories</a:t>
            </a:r>
            <a:endParaRPr sz="2000" dirty="0">
              <a:latin typeface="Georgia" panose="02040502050405020303" pitchFamily="18" charset="0"/>
              <a:cs typeface="Times New Roman"/>
            </a:endParaRPr>
          </a:p>
          <a:p>
            <a:pPr marL="765376" marR="6773" indent="-342900">
              <a:lnSpc>
                <a:spcPts val="3293"/>
              </a:lnSpc>
              <a:spcBef>
                <a:spcPts val="13"/>
              </a:spcBef>
              <a:buFont typeface="Arial" panose="020B0604020202020204" pitchFamily="34" charset="0"/>
              <a:buChar char="•"/>
            </a:pPr>
            <a:r>
              <a:rPr lang="en-US" sz="2000" spc="-7" dirty="0">
                <a:latin typeface="Georgia" panose="02040502050405020303" pitchFamily="18" charset="0"/>
                <a:cs typeface="Times New Roman"/>
              </a:rPr>
              <a:t>Twitter Streaming API</a:t>
            </a:r>
            <a:r>
              <a:rPr sz="2000" spc="-7" dirty="0">
                <a:latin typeface="Georgia" panose="02040502050405020303" pitchFamily="18" charset="0"/>
                <a:cs typeface="Times New Roman"/>
              </a:rPr>
              <a:t> </a:t>
            </a:r>
            <a:endParaRPr lang="en-US" sz="2000" spc="-7" dirty="0">
              <a:latin typeface="Georgia" panose="02040502050405020303" pitchFamily="18" charset="0"/>
              <a:cs typeface="Times New Roman"/>
            </a:endParaRPr>
          </a:p>
          <a:p>
            <a:pPr marL="765376" marR="6773" indent="-342900">
              <a:lnSpc>
                <a:spcPts val="3293"/>
              </a:lnSpc>
              <a:spcBef>
                <a:spcPts val="13"/>
              </a:spcBef>
              <a:buFont typeface="Arial" panose="020B0604020202020204" pitchFamily="34" charset="0"/>
              <a:buChar char="•"/>
            </a:pPr>
            <a:r>
              <a:rPr sz="2000" spc="-7" dirty="0">
                <a:latin typeface="Georgia" panose="02040502050405020303" pitchFamily="18" charset="0"/>
                <a:cs typeface="Times New Roman"/>
              </a:rPr>
              <a:t> </a:t>
            </a:r>
            <a:r>
              <a:rPr lang="en-US" sz="2000" spc="-7" dirty="0">
                <a:latin typeface="Georgia" panose="02040502050405020303" pitchFamily="18" charset="0"/>
                <a:cs typeface="Times New Roman"/>
              </a:rPr>
              <a:t>Grid creation</a:t>
            </a:r>
          </a:p>
          <a:p>
            <a:pPr marL="765376" marR="6773" indent="-342900">
              <a:lnSpc>
                <a:spcPts val="3293"/>
              </a:lnSpc>
              <a:spcBef>
                <a:spcPts val="13"/>
              </a:spcBef>
              <a:buFont typeface="Arial" panose="020B0604020202020204" pitchFamily="34" charset="0"/>
              <a:buChar char="•"/>
            </a:pPr>
            <a:r>
              <a:rPr lang="en-US" sz="2000" spc="-7" dirty="0">
                <a:latin typeface="Georgia" panose="02040502050405020303" pitchFamily="18" charset="0"/>
                <a:cs typeface="Times New Roman"/>
              </a:rPr>
              <a:t>Hot Maps for Crimes</a:t>
            </a:r>
            <a:endParaRPr sz="2000" dirty="0">
              <a:latin typeface="Georgia" panose="02040502050405020303" pitchFamily="18" charset="0"/>
              <a:cs typeface="Times New Roman"/>
            </a:endParaRPr>
          </a:p>
        </p:txBody>
      </p:sp>
      <p:sp>
        <p:nvSpPr>
          <p:cNvPr id="5" name="object 5"/>
          <p:cNvSpPr txBox="1"/>
          <p:nvPr/>
        </p:nvSpPr>
        <p:spPr>
          <a:xfrm>
            <a:off x="6596505" y="1449722"/>
            <a:ext cx="4104211" cy="5200312"/>
          </a:xfrm>
          <a:prstGeom prst="rect">
            <a:avLst/>
          </a:prstGeom>
        </p:spPr>
        <p:txBody>
          <a:bodyPr vert="horz" wrap="square" lIns="0" tIns="82973" rIns="0" bIns="0" rtlCol="0">
            <a:spAutoFit/>
          </a:bodyPr>
          <a:lstStyle/>
          <a:p>
            <a:pPr marL="16933">
              <a:spcBef>
                <a:spcPts val="653"/>
              </a:spcBef>
            </a:pPr>
            <a:r>
              <a:rPr lang="en-US" sz="2800" spc="-7" dirty="0">
                <a:uFill>
                  <a:solidFill>
                    <a:srgbClr val="000000"/>
                  </a:solidFill>
                </a:uFill>
                <a:latin typeface="Georgia" panose="02040502050405020303" pitchFamily="18" charset="0"/>
                <a:cs typeface="Times New Roman"/>
              </a:rPr>
              <a:t>   </a:t>
            </a:r>
            <a:r>
              <a:rPr sz="2800" u="heavy" spc="-7" dirty="0">
                <a:uFill>
                  <a:solidFill>
                    <a:srgbClr val="000000"/>
                  </a:solidFill>
                </a:uFill>
                <a:latin typeface="Georgia" panose="02040502050405020303" pitchFamily="18" charset="0"/>
                <a:cs typeface="Times New Roman"/>
              </a:rPr>
              <a:t>Modeling</a:t>
            </a:r>
            <a:r>
              <a:rPr sz="2800" u="heavy" spc="-73" dirty="0">
                <a:uFill>
                  <a:solidFill>
                    <a:srgbClr val="000000"/>
                  </a:solidFill>
                </a:uFill>
                <a:latin typeface="Georgia" panose="02040502050405020303" pitchFamily="18" charset="0"/>
                <a:cs typeface="Times New Roman"/>
              </a:rPr>
              <a:t> </a:t>
            </a:r>
            <a:r>
              <a:rPr sz="2800" u="heavy" spc="-7" dirty="0">
                <a:uFill>
                  <a:solidFill>
                    <a:srgbClr val="000000"/>
                  </a:solidFill>
                </a:uFill>
                <a:latin typeface="Georgia" panose="02040502050405020303" pitchFamily="18" charset="0"/>
                <a:cs typeface="Times New Roman"/>
              </a:rPr>
              <a:t>Phase</a:t>
            </a:r>
            <a:endParaRPr sz="2800" dirty="0">
              <a:latin typeface="Georgia" panose="02040502050405020303" pitchFamily="18" charset="0"/>
              <a:cs typeface="Times New Roman"/>
            </a:endParaRPr>
          </a:p>
          <a:p>
            <a:pPr marL="663779" marR="1296214" indent="-342900">
              <a:lnSpc>
                <a:spcPts val="3293"/>
              </a:lnSpc>
              <a:spcBef>
                <a:spcPts val="160"/>
              </a:spcBef>
              <a:buFont typeface="Arial" panose="020B0604020202020204" pitchFamily="34" charset="0"/>
              <a:buChar char="•"/>
            </a:pPr>
            <a:r>
              <a:rPr lang="en-US" sz="2000" spc="-7" dirty="0">
                <a:latin typeface="Georgia" panose="02040502050405020303" pitchFamily="18" charset="0"/>
                <a:cs typeface="Times New Roman" panose="02020603050405020304" pitchFamily="18" charset="0"/>
              </a:rPr>
              <a:t>Sentiment Analysis</a:t>
            </a:r>
          </a:p>
          <a:p>
            <a:pPr marL="663779" marR="1296214" indent="-342900">
              <a:lnSpc>
                <a:spcPts val="3293"/>
              </a:lnSpc>
              <a:spcBef>
                <a:spcPts val="160"/>
              </a:spcBef>
              <a:buFont typeface="Arial" panose="020B0604020202020204" pitchFamily="34" charset="0"/>
              <a:buChar char="•"/>
            </a:pPr>
            <a:r>
              <a:rPr lang="en-US" sz="2000" spc="-7" dirty="0">
                <a:latin typeface="Georgia" panose="02040502050405020303" pitchFamily="18" charset="0"/>
                <a:cs typeface="Times New Roman"/>
              </a:rPr>
              <a:t>Kernel Density Estimation</a:t>
            </a:r>
            <a:endParaRPr lang="en-US" sz="2000" spc="-7" dirty="0">
              <a:latin typeface="Georgia" panose="02040502050405020303" pitchFamily="18" charset="0"/>
              <a:cs typeface="Times New Roman" panose="02020603050405020304" pitchFamily="18" charset="0"/>
            </a:endParaRPr>
          </a:p>
          <a:p>
            <a:pPr marL="663779" marR="1296214" indent="-342900">
              <a:lnSpc>
                <a:spcPts val="3293"/>
              </a:lnSpc>
              <a:spcBef>
                <a:spcPts val="160"/>
              </a:spcBef>
              <a:buFont typeface="Arial" panose="020B0604020202020204" pitchFamily="34" charset="0"/>
              <a:buChar char="•"/>
            </a:pPr>
            <a:r>
              <a:rPr lang="en-US" sz="2000" dirty="0">
                <a:latin typeface="Georgia" panose="02040502050405020303" pitchFamily="18" charset="0"/>
                <a:cs typeface="Times New Roman" panose="02020603050405020304" pitchFamily="18" charset="0"/>
              </a:rPr>
              <a:t>Topic Modeling – Latent Dirichlet Allocation</a:t>
            </a:r>
            <a:endParaRPr sz="2000" dirty="0">
              <a:latin typeface="Georgia" panose="02040502050405020303" pitchFamily="18" charset="0"/>
              <a:cs typeface="Times New Roman" panose="02020603050405020304" pitchFamily="18" charset="0"/>
            </a:endParaRPr>
          </a:p>
          <a:p>
            <a:pPr marL="663779" marR="6773" indent="-342900">
              <a:lnSpc>
                <a:spcPts val="3293"/>
              </a:lnSpc>
              <a:spcBef>
                <a:spcPts val="13"/>
              </a:spcBef>
              <a:buFont typeface="Arial" panose="020B0604020202020204" pitchFamily="34" charset="0"/>
              <a:buChar char="•"/>
            </a:pPr>
            <a:r>
              <a:rPr lang="en-US" sz="2000" spc="-7" dirty="0">
                <a:latin typeface="Georgia" panose="02040502050405020303" pitchFamily="18" charset="0"/>
                <a:cs typeface="Times New Roman" panose="02020603050405020304" pitchFamily="18" charset="0"/>
              </a:rPr>
              <a:t>LDA Visualizations</a:t>
            </a:r>
          </a:p>
          <a:p>
            <a:pPr marL="663779" marR="6773" indent="-342900">
              <a:lnSpc>
                <a:spcPts val="3293"/>
              </a:lnSpc>
              <a:spcBef>
                <a:spcPts val="13"/>
              </a:spcBef>
              <a:buFont typeface="Arial" panose="020B0604020202020204" pitchFamily="34" charset="0"/>
              <a:buChar char="•"/>
            </a:pPr>
            <a:r>
              <a:rPr lang="en-US" sz="2000" spc="-7" dirty="0">
                <a:latin typeface="Georgia" panose="02040502050405020303" pitchFamily="18" charset="0"/>
                <a:cs typeface="Times New Roman" panose="02020603050405020304" pitchFamily="18" charset="0"/>
              </a:rPr>
              <a:t>Model Execution and performance Evaluation</a:t>
            </a:r>
          </a:p>
          <a:p>
            <a:pPr marL="663779" marR="6773" indent="-342900">
              <a:lnSpc>
                <a:spcPts val="3293"/>
              </a:lnSpc>
              <a:spcBef>
                <a:spcPts val="13"/>
              </a:spcBef>
              <a:buFont typeface="Arial" panose="020B0604020202020204" pitchFamily="34" charset="0"/>
              <a:buChar char="•"/>
            </a:pPr>
            <a:r>
              <a:rPr sz="2000" spc="-7" dirty="0">
                <a:latin typeface="Georgia" panose="02040502050405020303" pitchFamily="18" charset="0"/>
                <a:cs typeface="Times New Roman" panose="02020603050405020304" pitchFamily="18" charset="0"/>
              </a:rPr>
              <a:t>ROC Curve</a:t>
            </a:r>
            <a:endParaRPr sz="2000" dirty="0">
              <a:latin typeface="Georgia" panose="02040502050405020303" pitchFamily="18" charset="0"/>
              <a:cs typeface="Times New Roman" panose="02020603050405020304" pitchFamily="18" charset="0"/>
            </a:endParaRPr>
          </a:p>
        </p:txBody>
      </p:sp>
      <p:sp>
        <p:nvSpPr>
          <p:cNvPr id="6" name="object 6"/>
          <p:cNvSpPr txBox="1"/>
          <p:nvPr/>
        </p:nvSpPr>
        <p:spPr>
          <a:xfrm>
            <a:off x="9779848" y="1449722"/>
            <a:ext cx="2412152" cy="1366635"/>
          </a:xfrm>
          <a:prstGeom prst="rect">
            <a:avLst/>
          </a:prstGeom>
        </p:spPr>
        <p:txBody>
          <a:bodyPr vert="horz" wrap="square" lIns="0" tIns="82973" rIns="0" bIns="0" rtlCol="0">
            <a:spAutoFit/>
          </a:bodyPr>
          <a:lstStyle/>
          <a:p>
            <a:pPr marL="117684">
              <a:spcBef>
                <a:spcPts val="653"/>
              </a:spcBef>
            </a:pPr>
            <a:r>
              <a:rPr sz="2800" u="heavy" spc="-7" dirty="0">
                <a:uFill>
                  <a:solidFill>
                    <a:srgbClr val="000000"/>
                  </a:solidFill>
                </a:uFill>
                <a:latin typeface="Georgia" panose="02040502050405020303" pitchFamily="18" charset="0"/>
                <a:cs typeface="Times New Roman"/>
              </a:rPr>
              <a:t>Conclusion</a:t>
            </a:r>
            <a:endParaRPr sz="2800" dirty="0">
              <a:latin typeface="Georgia" panose="02040502050405020303" pitchFamily="18" charset="0"/>
              <a:cs typeface="Times New Roman"/>
            </a:endParaRPr>
          </a:p>
          <a:p>
            <a:pPr marL="359833" marR="6773" indent="-342900">
              <a:lnSpc>
                <a:spcPts val="3293"/>
              </a:lnSpc>
              <a:spcBef>
                <a:spcPts val="160"/>
              </a:spcBef>
              <a:buFont typeface="Arial" panose="020B0604020202020204" pitchFamily="34" charset="0"/>
              <a:buChar char="•"/>
            </a:pPr>
            <a:r>
              <a:rPr lang="en-US" sz="2000" spc="-7" dirty="0">
                <a:latin typeface="Georgia" panose="02040502050405020303" pitchFamily="18" charset="0"/>
                <a:cs typeface="Times New Roman"/>
              </a:rPr>
              <a:t>Conclusion</a:t>
            </a:r>
          </a:p>
          <a:p>
            <a:pPr marL="16933" marR="6773">
              <a:lnSpc>
                <a:spcPts val="3293"/>
              </a:lnSpc>
              <a:spcBef>
                <a:spcPts val="160"/>
              </a:spcBef>
            </a:pPr>
            <a:endParaRPr sz="2000" dirty="0">
              <a:latin typeface="Georgia" panose="02040502050405020303" pitchFamily="18" charset="0"/>
              <a:cs typeface="Times New Roman"/>
            </a:endParaRPr>
          </a:p>
        </p:txBody>
      </p:sp>
    </p:spTree>
    <p:extLst>
      <p:ext uri="{BB962C8B-B14F-4D97-AF65-F5344CB8AC3E}">
        <p14:creationId xmlns:p14="http://schemas.microsoft.com/office/powerpoint/2010/main" val="31832207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5DDB2D-2C67-9F4B-B459-36CC71033EF5}"/>
              </a:ext>
            </a:extLst>
          </p:cNvPr>
          <p:cNvSpPr>
            <a:spLocks noGrp="1"/>
          </p:cNvSpPr>
          <p:nvPr>
            <p:ph type="title"/>
          </p:nvPr>
        </p:nvSpPr>
        <p:spPr>
          <a:xfrm>
            <a:off x="838200" y="537069"/>
            <a:ext cx="10515600" cy="457077"/>
          </a:xfrm>
        </p:spPr>
        <p:txBody>
          <a:bodyPr>
            <a:noAutofit/>
          </a:bodyPr>
          <a:lstStyle/>
          <a:p>
            <a:r>
              <a:rPr lang="en-US" sz="3600" b="1" dirty="0">
                <a:latin typeface="Georgia" panose="02040502050405020303" pitchFamily="18" charset="0"/>
              </a:rPr>
              <a:t>Crime Type - Narcotics</a:t>
            </a:r>
          </a:p>
        </p:txBody>
      </p:sp>
      <p:pic>
        <p:nvPicPr>
          <p:cNvPr id="4" name="Picture 3" descr="A screenshot of a cell phone&#10;&#10;Description automatically generated">
            <a:extLst>
              <a:ext uri="{FF2B5EF4-FFF2-40B4-BE49-F238E27FC236}">
                <a16:creationId xmlns:a16="http://schemas.microsoft.com/office/drawing/2014/main" id="{9F5D33E1-E948-6847-BA87-4CB1B6545ED5}"/>
              </a:ext>
            </a:extLst>
          </p:cNvPr>
          <p:cNvPicPr>
            <a:picLocks noChangeAspect="1"/>
          </p:cNvPicPr>
          <p:nvPr/>
        </p:nvPicPr>
        <p:blipFill rotWithShape="1">
          <a:blip r:embed="rId3"/>
          <a:srcRect l="17104" t="41701" r="31810" b="13613"/>
          <a:stretch/>
        </p:blipFill>
        <p:spPr>
          <a:xfrm>
            <a:off x="212037" y="1839711"/>
            <a:ext cx="5045764" cy="2716626"/>
          </a:xfrm>
          <a:prstGeom prst="rect">
            <a:avLst/>
          </a:prstGeom>
        </p:spPr>
      </p:pic>
      <p:pic>
        <p:nvPicPr>
          <p:cNvPr id="7" name="Picture 6" descr="A screenshot of a cell phone&#10;&#10;Description automatically generated">
            <a:extLst>
              <a:ext uri="{FF2B5EF4-FFF2-40B4-BE49-F238E27FC236}">
                <a16:creationId xmlns:a16="http://schemas.microsoft.com/office/drawing/2014/main" id="{CD584319-495F-ED41-B7DA-1ED629290319}"/>
              </a:ext>
            </a:extLst>
          </p:cNvPr>
          <p:cNvPicPr>
            <a:picLocks noChangeAspect="1"/>
          </p:cNvPicPr>
          <p:nvPr/>
        </p:nvPicPr>
        <p:blipFill rotWithShape="1">
          <a:blip r:embed="rId3"/>
          <a:srcRect l="19318" t="22024" r="38352" b="62251"/>
          <a:stretch/>
        </p:blipFill>
        <p:spPr>
          <a:xfrm>
            <a:off x="972672" y="4808869"/>
            <a:ext cx="4285129" cy="1071778"/>
          </a:xfrm>
          <a:prstGeom prst="rect">
            <a:avLst/>
          </a:prstGeom>
        </p:spPr>
      </p:pic>
      <p:sp>
        <p:nvSpPr>
          <p:cNvPr id="5" name="TextBox 4">
            <a:extLst>
              <a:ext uri="{FF2B5EF4-FFF2-40B4-BE49-F238E27FC236}">
                <a16:creationId xmlns:a16="http://schemas.microsoft.com/office/drawing/2014/main" id="{04AF848E-3B52-8C45-AD7F-C9DA7C422130}"/>
              </a:ext>
            </a:extLst>
          </p:cNvPr>
          <p:cNvSpPr txBox="1"/>
          <p:nvPr/>
        </p:nvSpPr>
        <p:spPr>
          <a:xfrm>
            <a:off x="212035" y="6467061"/>
            <a:ext cx="11741426" cy="923330"/>
          </a:xfrm>
          <a:prstGeom prst="rect">
            <a:avLst/>
          </a:prstGeom>
          <a:noFill/>
        </p:spPr>
        <p:txBody>
          <a:bodyPr wrap="square" rtlCol="0">
            <a:spAutoFit/>
          </a:bodyPr>
          <a:lstStyle/>
          <a:p>
            <a:pPr marL="16933">
              <a:spcBef>
                <a:spcPts val="653"/>
              </a:spcBef>
            </a:pPr>
            <a:r>
              <a:rPr lang="en-US" spc="-7" dirty="0">
                <a:uFill>
                  <a:solidFill>
                    <a:srgbClr val="000000"/>
                  </a:solidFill>
                </a:uFill>
                <a:latin typeface="Times New Roman"/>
                <a:cs typeface="Times New Roman"/>
              </a:rPr>
              <a:t>Planning</a:t>
            </a:r>
            <a:r>
              <a:rPr lang="en-US" spc="-33" dirty="0">
                <a:uFill>
                  <a:solidFill>
                    <a:srgbClr val="000000"/>
                  </a:solidFill>
                </a:uFill>
                <a:latin typeface="Times New Roman"/>
                <a:cs typeface="Times New Roman"/>
              </a:rPr>
              <a:t> </a:t>
            </a:r>
            <a:r>
              <a:rPr lang="en-US" spc="-7" dirty="0">
                <a:uFill>
                  <a:solidFill>
                    <a:srgbClr val="000000"/>
                  </a:solidFill>
                </a:uFill>
                <a:latin typeface="Times New Roman"/>
                <a:cs typeface="Times New Roman"/>
              </a:rPr>
              <a:t>Phase 			Preparation</a:t>
            </a:r>
            <a:r>
              <a:rPr lang="en-US" spc="-53" dirty="0">
                <a:uFill>
                  <a:solidFill>
                    <a:srgbClr val="000000"/>
                  </a:solidFill>
                </a:uFill>
                <a:latin typeface="Times New Roman"/>
                <a:cs typeface="Times New Roman"/>
              </a:rPr>
              <a:t> </a:t>
            </a:r>
            <a:r>
              <a:rPr lang="en-US" spc="-7" dirty="0">
                <a:uFill>
                  <a:solidFill>
                    <a:srgbClr val="000000"/>
                  </a:solidFill>
                </a:uFill>
                <a:latin typeface="Times New Roman"/>
                <a:cs typeface="Times New Roman"/>
              </a:rPr>
              <a:t>Phase			</a:t>
            </a:r>
            <a:r>
              <a:rPr lang="en-US" b="1" u="sng" spc="-7" dirty="0">
                <a:uFill>
                  <a:solidFill>
                    <a:srgbClr val="000000"/>
                  </a:solidFill>
                </a:uFill>
                <a:latin typeface="Times New Roman"/>
                <a:cs typeface="Times New Roman"/>
              </a:rPr>
              <a:t>Modeling</a:t>
            </a:r>
            <a:r>
              <a:rPr lang="en-US" b="1" u="sng" spc="-73" dirty="0">
                <a:uFill>
                  <a:solidFill>
                    <a:srgbClr val="000000"/>
                  </a:solidFill>
                </a:uFill>
                <a:latin typeface="Times New Roman"/>
                <a:cs typeface="Times New Roman"/>
              </a:rPr>
              <a:t> </a:t>
            </a:r>
            <a:r>
              <a:rPr lang="en-US" b="1" u="sng" spc="-7" dirty="0">
                <a:uFill>
                  <a:solidFill>
                    <a:srgbClr val="000000"/>
                  </a:solidFill>
                </a:uFill>
                <a:latin typeface="Times New Roman"/>
                <a:cs typeface="Times New Roman"/>
              </a:rPr>
              <a:t>Phase </a:t>
            </a:r>
            <a:r>
              <a:rPr lang="en-US" spc="-7" dirty="0">
                <a:uFill>
                  <a:solidFill>
                    <a:srgbClr val="000000"/>
                  </a:solidFill>
                </a:uFill>
                <a:latin typeface="Times New Roman"/>
                <a:cs typeface="Times New Roman"/>
              </a:rPr>
              <a:t>		Conclusion</a:t>
            </a:r>
            <a:endParaRPr lang="en-US" dirty="0">
              <a:latin typeface="Times New Roman"/>
              <a:cs typeface="Times New Roman"/>
            </a:endParaRPr>
          </a:p>
          <a:p>
            <a:endParaRPr lang="en-US" u="sng" dirty="0">
              <a:latin typeface="Times New Roman"/>
              <a:cs typeface="Times New Roman"/>
            </a:endParaRPr>
          </a:p>
          <a:p>
            <a:endParaRPr lang="en-US" u="sng" dirty="0"/>
          </a:p>
        </p:txBody>
      </p:sp>
      <p:pic>
        <p:nvPicPr>
          <p:cNvPr id="6" name="Picture 5" descr="A screenshot of a cell phone&#10;&#10;Description automatically generated">
            <a:extLst>
              <a:ext uri="{FF2B5EF4-FFF2-40B4-BE49-F238E27FC236}">
                <a16:creationId xmlns:a16="http://schemas.microsoft.com/office/drawing/2014/main" id="{2DAA1CF5-0A44-0E45-9CE5-7755DB4DA774}"/>
              </a:ext>
            </a:extLst>
          </p:cNvPr>
          <p:cNvPicPr>
            <a:picLocks noChangeAspect="1"/>
          </p:cNvPicPr>
          <p:nvPr/>
        </p:nvPicPr>
        <p:blipFill rotWithShape="1">
          <a:blip r:embed="rId4"/>
          <a:srcRect l="15920" t="40256" r="23054" b="11470"/>
          <a:stretch/>
        </p:blipFill>
        <p:spPr>
          <a:xfrm>
            <a:off x="6181016" y="1656469"/>
            <a:ext cx="5271052" cy="2899868"/>
          </a:xfrm>
          <a:prstGeom prst="rect">
            <a:avLst/>
          </a:prstGeom>
        </p:spPr>
      </p:pic>
      <p:pic>
        <p:nvPicPr>
          <p:cNvPr id="9" name="Picture 8" descr="A screenshot of a cell phone&#10;&#10;Description automatically generated">
            <a:extLst>
              <a:ext uri="{FF2B5EF4-FFF2-40B4-BE49-F238E27FC236}">
                <a16:creationId xmlns:a16="http://schemas.microsoft.com/office/drawing/2014/main" id="{EEBAE368-77A4-E94C-A1B3-A131B99C9E4E}"/>
              </a:ext>
            </a:extLst>
          </p:cNvPr>
          <p:cNvPicPr>
            <a:picLocks noChangeAspect="1"/>
          </p:cNvPicPr>
          <p:nvPr/>
        </p:nvPicPr>
        <p:blipFill rotWithShape="1">
          <a:blip r:embed="rId4"/>
          <a:srcRect l="17158" t="21548" r="33667" b="63081"/>
          <a:stretch/>
        </p:blipFill>
        <p:spPr>
          <a:xfrm>
            <a:off x="7113828" y="4746344"/>
            <a:ext cx="4414838" cy="923330"/>
          </a:xfrm>
          <a:prstGeom prst="rect">
            <a:avLst/>
          </a:prstGeom>
        </p:spPr>
      </p:pic>
      <p:sp>
        <p:nvSpPr>
          <p:cNvPr id="10" name="TextBox 9">
            <a:extLst>
              <a:ext uri="{FF2B5EF4-FFF2-40B4-BE49-F238E27FC236}">
                <a16:creationId xmlns:a16="http://schemas.microsoft.com/office/drawing/2014/main" id="{8C03DDB5-FAB7-2447-AD0D-C954AFC803E5}"/>
              </a:ext>
            </a:extLst>
          </p:cNvPr>
          <p:cNvSpPr txBox="1"/>
          <p:nvPr/>
        </p:nvSpPr>
        <p:spPr>
          <a:xfrm>
            <a:off x="1135252" y="1513242"/>
            <a:ext cx="4122549" cy="369332"/>
          </a:xfrm>
          <a:prstGeom prst="rect">
            <a:avLst/>
          </a:prstGeom>
          <a:noFill/>
        </p:spPr>
        <p:txBody>
          <a:bodyPr wrap="square" rtlCol="0">
            <a:spAutoFit/>
          </a:bodyPr>
          <a:lstStyle/>
          <a:p>
            <a:r>
              <a:rPr lang="en-US" b="1" dirty="0">
                <a:latin typeface="Georgia" panose="02040502050405020303" pitchFamily="18" charset="0"/>
              </a:rPr>
              <a:t>AUC – One day Prediction</a:t>
            </a:r>
          </a:p>
        </p:txBody>
      </p:sp>
      <p:pic>
        <p:nvPicPr>
          <p:cNvPr id="11" name="Picture 10">
            <a:extLst>
              <a:ext uri="{FF2B5EF4-FFF2-40B4-BE49-F238E27FC236}">
                <a16:creationId xmlns:a16="http://schemas.microsoft.com/office/drawing/2014/main" id="{4B4F74E6-08DB-FB4E-A719-7B145EDCF23D}"/>
              </a:ext>
            </a:extLst>
          </p:cNvPr>
          <p:cNvPicPr>
            <a:picLocks noChangeAspect="1"/>
          </p:cNvPicPr>
          <p:nvPr/>
        </p:nvPicPr>
        <p:blipFill>
          <a:blip r:embed="rId5"/>
          <a:stretch>
            <a:fillRect/>
          </a:stretch>
        </p:blipFill>
        <p:spPr>
          <a:xfrm>
            <a:off x="6463747" y="1506838"/>
            <a:ext cx="5715000" cy="482600"/>
          </a:xfrm>
          <a:prstGeom prst="rect">
            <a:avLst/>
          </a:prstGeom>
        </p:spPr>
      </p:pic>
    </p:spTree>
    <p:extLst>
      <p:ext uri="{BB962C8B-B14F-4D97-AF65-F5344CB8AC3E}">
        <p14:creationId xmlns:p14="http://schemas.microsoft.com/office/powerpoint/2010/main" val="35253575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2431A0-32EA-D748-88CD-0904283DA9B8}"/>
              </a:ext>
            </a:extLst>
          </p:cNvPr>
          <p:cNvSpPr>
            <a:spLocks noGrp="1"/>
          </p:cNvSpPr>
          <p:nvPr>
            <p:ph type="title"/>
          </p:nvPr>
        </p:nvSpPr>
        <p:spPr>
          <a:xfrm>
            <a:off x="838200" y="336098"/>
            <a:ext cx="10515600" cy="923331"/>
          </a:xfrm>
        </p:spPr>
        <p:txBody>
          <a:bodyPr/>
          <a:lstStyle/>
          <a:p>
            <a:r>
              <a:rPr lang="en-US" dirty="0"/>
              <a:t> </a:t>
            </a:r>
            <a:r>
              <a:rPr lang="en-US" sz="3600" b="1" dirty="0">
                <a:latin typeface="Georgia" panose="02040502050405020303" pitchFamily="18" charset="0"/>
              </a:rPr>
              <a:t>Crime Type - Burglary </a:t>
            </a:r>
          </a:p>
        </p:txBody>
      </p:sp>
      <p:pic>
        <p:nvPicPr>
          <p:cNvPr id="4" name="Picture 3" descr="A screenshot of a cell phone&#10;&#10;Description automatically generated">
            <a:extLst>
              <a:ext uri="{FF2B5EF4-FFF2-40B4-BE49-F238E27FC236}">
                <a16:creationId xmlns:a16="http://schemas.microsoft.com/office/drawing/2014/main" id="{AC2C8C6D-6461-C94C-A0F0-D0C35A0B1E08}"/>
              </a:ext>
            </a:extLst>
          </p:cNvPr>
          <p:cNvPicPr>
            <a:picLocks noChangeAspect="1"/>
          </p:cNvPicPr>
          <p:nvPr/>
        </p:nvPicPr>
        <p:blipFill rotWithShape="1">
          <a:blip r:embed="rId3"/>
          <a:srcRect l="15135" t="41418" r="34168" b="14033"/>
          <a:stretch/>
        </p:blipFill>
        <p:spPr>
          <a:xfrm>
            <a:off x="479685" y="1840510"/>
            <a:ext cx="5014000" cy="2786343"/>
          </a:xfrm>
          <a:prstGeom prst="rect">
            <a:avLst/>
          </a:prstGeom>
        </p:spPr>
      </p:pic>
      <p:sp>
        <p:nvSpPr>
          <p:cNvPr id="5" name="TextBox 4">
            <a:extLst>
              <a:ext uri="{FF2B5EF4-FFF2-40B4-BE49-F238E27FC236}">
                <a16:creationId xmlns:a16="http://schemas.microsoft.com/office/drawing/2014/main" id="{40CAF65F-1DC8-FC42-899D-4289BD0FEC5E}"/>
              </a:ext>
            </a:extLst>
          </p:cNvPr>
          <p:cNvSpPr txBox="1"/>
          <p:nvPr/>
        </p:nvSpPr>
        <p:spPr>
          <a:xfrm>
            <a:off x="212035" y="6467061"/>
            <a:ext cx="11741426" cy="923330"/>
          </a:xfrm>
          <a:prstGeom prst="rect">
            <a:avLst/>
          </a:prstGeom>
          <a:noFill/>
        </p:spPr>
        <p:txBody>
          <a:bodyPr wrap="square" rtlCol="0">
            <a:spAutoFit/>
          </a:bodyPr>
          <a:lstStyle/>
          <a:p>
            <a:pPr marL="16933">
              <a:spcBef>
                <a:spcPts val="653"/>
              </a:spcBef>
            </a:pPr>
            <a:r>
              <a:rPr lang="en-US" spc="-7" dirty="0">
                <a:uFill>
                  <a:solidFill>
                    <a:srgbClr val="000000"/>
                  </a:solidFill>
                </a:uFill>
                <a:latin typeface="Times New Roman"/>
                <a:cs typeface="Times New Roman"/>
              </a:rPr>
              <a:t>Planning</a:t>
            </a:r>
            <a:r>
              <a:rPr lang="en-US" spc="-33" dirty="0">
                <a:uFill>
                  <a:solidFill>
                    <a:srgbClr val="000000"/>
                  </a:solidFill>
                </a:uFill>
                <a:latin typeface="Times New Roman"/>
                <a:cs typeface="Times New Roman"/>
              </a:rPr>
              <a:t> </a:t>
            </a:r>
            <a:r>
              <a:rPr lang="en-US" spc="-7" dirty="0">
                <a:uFill>
                  <a:solidFill>
                    <a:srgbClr val="000000"/>
                  </a:solidFill>
                </a:uFill>
                <a:latin typeface="Times New Roman"/>
                <a:cs typeface="Times New Roman"/>
              </a:rPr>
              <a:t>Phase 			Preparation</a:t>
            </a:r>
            <a:r>
              <a:rPr lang="en-US" spc="-53" dirty="0">
                <a:uFill>
                  <a:solidFill>
                    <a:srgbClr val="000000"/>
                  </a:solidFill>
                </a:uFill>
                <a:latin typeface="Times New Roman"/>
                <a:cs typeface="Times New Roman"/>
              </a:rPr>
              <a:t> </a:t>
            </a:r>
            <a:r>
              <a:rPr lang="en-US" spc="-7" dirty="0">
                <a:uFill>
                  <a:solidFill>
                    <a:srgbClr val="000000"/>
                  </a:solidFill>
                </a:uFill>
                <a:latin typeface="Times New Roman"/>
                <a:cs typeface="Times New Roman"/>
              </a:rPr>
              <a:t>Phase			</a:t>
            </a:r>
            <a:r>
              <a:rPr lang="en-US" b="1" u="sng" spc="-7" dirty="0">
                <a:uFill>
                  <a:solidFill>
                    <a:srgbClr val="000000"/>
                  </a:solidFill>
                </a:uFill>
                <a:latin typeface="Times New Roman"/>
                <a:cs typeface="Times New Roman"/>
              </a:rPr>
              <a:t>Modeling</a:t>
            </a:r>
            <a:r>
              <a:rPr lang="en-US" b="1" u="sng" spc="-73" dirty="0">
                <a:uFill>
                  <a:solidFill>
                    <a:srgbClr val="000000"/>
                  </a:solidFill>
                </a:uFill>
                <a:latin typeface="Times New Roman"/>
                <a:cs typeface="Times New Roman"/>
              </a:rPr>
              <a:t> </a:t>
            </a:r>
            <a:r>
              <a:rPr lang="en-US" b="1" u="sng" spc="-7" dirty="0">
                <a:uFill>
                  <a:solidFill>
                    <a:srgbClr val="000000"/>
                  </a:solidFill>
                </a:uFill>
                <a:latin typeface="Times New Roman"/>
                <a:cs typeface="Times New Roman"/>
              </a:rPr>
              <a:t>Phase </a:t>
            </a:r>
            <a:r>
              <a:rPr lang="en-US" spc="-7" dirty="0">
                <a:uFill>
                  <a:solidFill>
                    <a:srgbClr val="000000"/>
                  </a:solidFill>
                </a:uFill>
                <a:latin typeface="Times New Roman"/>
                <a:cs typeface="Times New Roman"/>
              </a:rPr>
              <a:t>		Conclusion</a:t>
            </a:r>
            <a:endParaRPr lang="en-US" dirty="0">
              <a:latin typeface="Times New Roman"/>
              <a:cs typeface="Times New Roman"/>
            </a:endParaRPr>
          </a:p>
          <a:p>
            <a:endParaRPr lang="en-US" u="sng" dirty="0">
              <a:latin typeface="Times New Roman"/>
              <a:cs typeface="Times New Roman"/>
            </a:endParaRPr>
          </a:p>
          <a:p>
            <a:endParaRPr lang="en-US" u="sng" dirty="0"/>
          </a:p>
        </p:txBody>
      </p:sp>
      <p:pic>
        <p:nvPicPr>
          <p:cNvPr id="8" name="Picture 7" descr="A screenshot of a cell phone&#10;&#10;Description automatically generated">
            <a:extLst>
              <a:ext uri="{FF2B5EF4-FFF2-40B4-BE49-F238E27FC236}">
                <a16:creationId xmlns:a16="http://schemas.microsoft.com/office/drawing/2014/main" id="{A6C31940-EC8F-CC42-9770-521D66AA4784}"/>
              </a:ext>
            </a:extLst>
          </p:cNvPr>
          <p:cNvPicPr>
            <a:picLocks noChangeAspect="1"/>
          </p:cNvPicPr>
          <p:nvPr/>
        </p:nvPicPr>
        <p:blipFill rotWithShape="1">
          <a:blip r:embed="rId4"/>
          <a:srcRect l="17057" t="43016" r="31875" b="13015"/>
          <a:stretch/>
        </p:blipFill>
        <p:spPr>
          <a:xfrm>
            <a:off x="6339800" y="1840510"/>
            <a:ext cx="5014000" cy="2786343"/>
          </a:xfrm>
          <a:prstGeom prst="rect">
            <a:avLst/>
          </a:prstGeom>
        </p:spPr>
      </p:pic>
      <p:pic>
        <p:nvPicPr>
          <p:cNvPr id="10" name="Picture 9" descr="A screenshot of a cell phone&#10;&#10;Description automatically generated">
            <a:extLst>
              <a:ext uri="{FF2B5EF4-FFF2-40B4-BE49-F238E27FC236}">
                <a16:creationId xmlns:a16="http://schemas.microsoft.com/office/drawing/2014/main" id="{E707DE59-0E12-5749-93DE-40222983323C}"/>
              </a:ext>
            </a:extLst>
          </p:cNvPr>
          <p:cNvPicPr>
            <a:picLocks noChangeAspect="1"/>
          </p:cNvPicPr>
          <p:nvPr/>
        </p:nvPicPr>
        <p:blipFill rotWithShape="1">
          <a:blip r:embed="rId5"/>
          <a:srcRect l="27020" t="46013" r="32244" b="36209"/>
          <a:stretch/>
        </p:blipFill>
        <p:spPr>
          <a:xfrm>
            <a:off x="6915296" y="4756620"/>
            <a:ext cx="4228954" cy="808031"/>
          </a:xfrm>
          <a:prstGeom prst="rect">
            <a:avLst/>
          </a:prstGeom>
        </p:spPr>
      </p:pic>
      <p:pic>
        <p:nvPicPr>
          <p:cNvPr id="14" name="Picture 13" descr="A screenshot of a cell phone&#10;&#10;Description automatically generated">
            <a:extLst>
              <a:ext uri="{FF2B5EF4-FFF2-40B4-BE49-F238E27FC236}">
                <a16:creationId xmlns:a16="http://schemas.microsoft.com/office/drawing/2014/main" id="{CFED1CDD-17C6-1745-9447-FAFF2EC2EA92}"/>
              </a:ext>
            </a:extLst>
          </p:cNvPr>
          <p:cNvPicPr>
            <a:picLocks noChangeAspect="1"/>
          </p:cNvPicPr>
          <p:nvPr/>
        </p:nvPicPr>
        <p:blipFill rotWithShape="1">
          <a:blip r:embed="rId6"/>
          <a:srcRect l="27020" t="45459" r="30169" b="38562"/>
          <a:stretch/>
        </p:blipFill>
        <p:spPr>
          <a:xfrm>
            <a:off x="991285" y="4746268"/>
            <a:ext cx="4554971" cy="782995"/>
          </a:xfrm>
          <a:prstGeom prst="rect">
            <a:avLst/>
          </a:prstGeom>
        </p:spPr>
      </p:pic>
      <p:sp>
        <p:nvSpPr>
          <p:cNvPr id="9" name="TextBox 8">
            <a:extLst>
              <a:ext uri="{FF2B5EF4-FFF2-40B4-BE49-F238E27FC236}">
                <a16:creationId xmlns:a16="http://schemas.microsoft.com/office/drawing/2014/main" id="{2137AF7F-7890-8547-A437-6A7766413D75}"/>
              </a:ext>
            </a:extLst>
          </p:cNvPr>
          <p:cNvSpPr txBox="1"/>
          <p:nvPr/>
        </p:nvSpPr>
        <p:spPr>
          <a:xfrm>
            <a:off x="1207497" y="1476049"/>
            <a:ext cx="4122549" cy="369332"/>
          </a:xfrm>
          <a:prstGeom prst="rect">
            <a:avLst/>
          </a:prstGeom>
          <a:noFill/>
        </p:spPr>
        <p:txBody>
          <a:bodyPr wrap="square" rtlCol="0">
            <a:spAutoFit/>
          </a:bodyPr>
          <a:lstStyle/>
          <a:p>
            <a:r>
              <a:rPr lang="en-US" b="1" dirty="0">
                <a:latin typeface="Georgia" panose="02040502050405020303" pitchFamily="18" charset="0"/>
              </a:rPr>
              <a:t>AUC – One day Prediction</a:t>
            </a:r>
          </a:p>
        </p:txBody>
      </p:sp>
      <p:sp>
        <p:nvSpPr>
          <p:cNvPr id="11" name="TextBox 10">
            <a:extLst>
              <a:ext uri="{FF2B5EF4-FFF2-40B4-BE49-F238E27FC236}">
                <a16:creationId xmlns:a16="http://schemas.microsoft.com/office/drawing/2014/main" id="{13ED4BCB-F884-0942-B504-62CB1397EC8A}"/>
              </a:ext>
            </a:extLst>
          </p:cNvPr>
          <p:cNvSpPr txBox="1"/>
          <p:nvPr/>
        </p:nvSpPr>
        <p:spPr>
          <a:xfrm>
            <a:off x="6533321" y="1465791"/>
            <a:ext cx="5658679" cy="369332"/>
          </a:xfrm>
          <a:prstGeom prst="rect">
            <a:avLst/>
          </a:prstGeom>
          <a:noFill/>
        </p:spPr>
        <p:txBody>
          <a:bodyPr wrap="square" rtlCol="0">
            <a:spAutoFit/>
          </a:bodyPr>
          <a:lstStyle/>
          <a:p>
            <a:r>
              <a:rPr lang="en-US" b="1" dirty="0">
                <a:latin typeface="Georgia" panose="02040502050405020303" pitchFamily="18" charset="0"/>
              </a:rPr>
              <a:t>AUC – Aggregated Plot for 10 days prediction</a:t>
            </a:r>
          </a:p>
        </p:txBody>
      </p:sp>
    </p:spTree>
    <p:extLst>
      <p:ext uri="{BB962C8B-B14F-4D97-AF65-F5344CB8AC3E}">
        <p14:creationId xmlns:p14="http://schemas.microsoft.com/office/powerpoint/2010/main" val="8929159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2C1A75-3113-AC46-8EDD-5503A8FABA36}"/>
              </a:ext>
            </a:extLst>
          </p:cNvPr>
          <p:cNvSpPr>
            <a:spLocks noGrp="1"/>
          </p:cNvSpPr>
          <p:nvPr>
            <p:ph type="title"/>
          </p:nvPr>
        </p:nvSpPr>
        <p:spPr>
          <a:xfrm>
            <a:off x="838200" y="365126"/>
            <a:ext cx="10515600" cy="589591"/>
          </a:xfrm>
        </p:spPr>
        <p:txBody>
          <a:bodyPr>
            <a:normAutofit/>
          </a:bodyPr>
          <a:lstStyle/>
          <a:p>
            <a:r>
              <a:rPr lang="en-US" sz="3600" b="1" dirty="0">
                <a:latin typeface="Georgia" panose="02040502050405020303" pitchFamily="18" charset="0"/>
              </a:rPr>
              <a:t>Crime prediction (Theft)</a:t>
            </a:r>
          </a:p>
        </p:txBody>
      </p:sp>
      <p:sp>
        <p:nvSpPr>
          <p:cNvPr id="3" name="TextBox 2">
            <a:extLst>
              <a:ext uri="{FF2B5EF4-FFF2-40B4-BE49-F238E27FC236}">
                <a16:creationId xmlns:a16="http://schemas.microsoft.com/office/drawing/2014/main" id="{DFC4F8E5-0349-634D-B79C-5042899AFE15}"/>
              </a:ext>
            </a:extLst>
          </p:cNvPr>
          <p:cNvSpPr txBox="1"/>
          <p:nvPr/>
        </p:nvSpPr>
        <p:spPr>
          <a:xfrm>
            <a:off x="968188" y="1149213"/>
            <a:ext cx="5127812" cy="369332"/>
          </a:xfrm>
          <a:prstGeom prst="rect">
            <a:avLst/>
          </a:prstGeom>
          <a:noFill/>
        </p:spPr>
        <p:txBody>
          <a:bodyPr wrap="square" rtlCol="0">
            <a:spAutoFit/>
          </a:bodyPr>
          <a:lstStyle/>
          <a:p>
            <a:r>
              <a:rPr lang="en-US" b="1" dirty="0">
                <a:latin typeface="Georgia" panose="02040502050405020303" pitchFamily="18" charset="0"/>
              </a:rPr>
              <a:t>Predicted hotspots using KDE</a:t>
            </a:r>
          </a:p>
        </p:txBody>
      </p:sp>
      <p:sp>
        <p:nvSpPr>
          <p:cNvPr id="5" name="TextBox 4">
            <a:extLst>
              <a:ext uri="{FF2B5EF4-FFF2-40B4-BE49-F238E27FC236}">
                <a16:creationId xmlns:a16="http://schemas.microsoft.com/office/drawing/2014/main" id="{6D467D2E-AFB4-8D40-822D-3577A78FF3E2}"/>
              </a:ext>
            </a:extLst>
          </p:cNvPr>
          <p:cNvSpPr txBox="1"/>
          <p:nvPr/>
        </p:nvSpPr>
        <p:spPr>
          <a:xfrm>
            <a:off x="5972175" y="1107192"/>
            <a:ext cx="5381625" cy="369332"/>
          </a:xfrm>
          <a:prstGeom prst="rect">
            <a:avLst/>
          </a:prstGeom>
          <a:noFill/>
        </p:spPr>
        <p:txBody>
          <a:bodyPr wrap="square" rtlCol="0">
            <a:spAutoFit/>
          </a:bodyPr>
          <a:lstStyle/>
          <a:p>
            <a:r>
              <a:rPr lang="en-US" b="1" dirty="0">
                <a:latin typeface="Georgia" panose="02040502050405020303" pitchFamily="18" charset="0"/>
              </a:rPr>
              <a:t>Predicted hotspots using KDE+LDA</a:t>
            </a:r>
          </a:p>
        </p:txBody>
      </p:sp>
      <p:sp>
        <p:nvSpPr>
          <p:cNvPr id="6" name="TextBox 5">
            <a:extLst>
              <a:ext uri="{FF2B5EF4-FFF2-40B4-BE49-F238E27FC236}">
                <a16:creationId xmlns:a16="http://schemas.microsoft.com/office/drawing/2014/main" id="{FC6B9342-03F0-554D-8192-C104CD0173EB}"/>
              </a:ext>
            </a:extLst>
          </p:cNvPr>
          <p:cNvSpPr txBox="1"/>
          <p:nvPr/>
        </p:nvSpPr>
        <p:spPr>
          <a:xfrm>
            <a:off x="212035" y="6467061"/>
            <a:ext cx="11741426" cy="923330"/>
          </a:xfrm>
          <a:prstGeom prst="rect">
            <a:avLst/>
          </a:prstGeom>
          <a:noFill/>
        </p:spPr>
        <p:txBody>
          <a:bodyPr wrap="square" rtlCol="0">
            <a:spAutoFit/>
          </a:bodyPr>
          <a:lstStyle/>
          <a:p>
            <a:pPr marL="16933">
              <a:spcBef>
                <a:spcPts val="653"/>
              </a:spcBef>
            </a:pPr>
            <a:r>
              <a:rPr lang="en-US" spc="-7" dirty="0">
                <a:uFill>
                  <a:solidFill>
                    <a:srgbClr val="000000"/>
                  </a:solidFill>
                </a:uFill>
                <a:latin typeface="Times New Roman"/>
                <a:cs typeface="Times New Roman"/>
              </a:rPr>
              <a:t>Planning</a:t>
            </a:r>
            <a:r>
              <a:rPr lang="en-US" spc="-33" dirty="0">
                <a:uFill>
                  <a:solidFill>
                    <a:srgbClr val="000000"/>
                  </a:solidFill>
                </a:uFill>
                <a:latin typeface="Times New Roman"/>
                <a:cs typeface="Times New Roman"/>
              </a:rPr>
              <a:t> </a:t>
            </a:r>
            <a:r>
              <a:rPr lang="en-US" spc="-7" dirty="0">
                <a:uFill>
                  <a:solidFill>
                    <a:srgbClr val="000000"/>
                  </a:solidFill>
                </a:uFill>
                <a:latin typeface="Times New Roman"/>
                <a:cs typeface="Times New Roman"/>
              </a:rPr>
              <a:t>Phase 			Preparation</a:t>
            </a:r>
            <a:r>
              <a:rPr lang="en-US" spc="-53" dirty="0">
                <a:uFill>
                  <a:solidFill>
                    <a:srgbClr val="000000"/>
                  </a:solidFill>
                </a:uFill>
                <a:latin typeface="Times New Roman"/>
                <a:cs typeface="Times New Roman"/>
              </a:rPr>
              <a:t> </a:t>
            </a:r>
            <a:r>
              <a:rPr lang="en-US" spc="-7" dirty="0">
                <a:uFill>
                  <a:solidFill>
                    <a:srgbClr val="000000"/>
                  </a:solidFill>
                </a:uFill>
                <a:latin typeface="Times New Roman"/>
                <a:cs typeface="Times New Roman"/>
              </a:rPr>
              <a:t>Phase			Modeling</a:t>
            </a:r>
            <a:r>
              <a:rPr lang="en-US" spc="-73" dirty="0">
                <a:uFill>
                  <a:solidFill>
                    <a:srgbClr val="000000"/>
                  </a:solidFill>
                </a:uFill>
                <a:latin typeface="Times New Roman"/>
                <a:cs typeface="Times New Roman"/>
              </a:rPr>
              <a:t> </a:t>
            </a:r>
            <a:r>
              <a:rPr lang="en-US" spc="-7" dirty="0">
                <a:uFill>
                  <a:solidFill>
                    <a:srgbClr val="000000"/>
                  </a:solidFill>
                </a:uFill>
                <a:latin typeface="Times New Roman"/>
                <a:cs typeface="Times New Roman"/>
              </a:rPr>
              <a:t>Phase 		</a:t>
            </a:r>
            <a:r>
              <a:rPr lang="en-US" b="1" u="sng" spc="-7" dirty="0">
                <a:uFill>
                  <a:solidFill>
                    <a:srgbClr val="000000"/>
                  </a:solidFill>
                </a:uFill>
                <a:latin typeface="Times New Roman"/>
                <a:cs typeface="Times New Roman"/>
              </a:rPr>
              <a:t>Conclusion</a:t>
            </a:r>
            <a:endParaRPr lang="en-US" b="1" u="sng" dirty="0">
              <a:latin typeface="Times New Roman"/>
              <a:cs typeface="Times New Roman"/>
            </a:endParaRPr>
          </a:p>
          <a:p>
            <a:endParaRPr lang="en-US" u="sng" dirty="0">
              <a:latin typeface="Times New Roman"/>
              <a:cs typeface="Times New Roman"/>
            </a:endParaRPr>
          </a:p>
          <a:p>
            <a:endParaRPr lang="en-US" u="sng" dirty="0"/>
          </a:p>
        </p:txBody>
      </p:sp>
      <p:pic>
        <p:nvPicPr>
          <p:cNvPr id="12" name="Picture 11">
            <a:extLst>
              <a:ext uri="{FF2B5EF4-FFF2-40B4-BE49-F238E27FC236}">
                <a16:creationId xmlns:a16="http://schemas.microsoft.com/office/drawing/2014/main" id="{21DF7B46-1A8F-014F-B1E4-E0C83EC4F7BB}"/>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7049"/>
                    </a14:imgEffect>
                    <a14:imgEffect>
                      <a14:saturation sat="253000"/>
                    </a14:imgEffect>
                  </a14:imgLayer>
                </a14:imgProps>
              </a:ext>
            </a:extLst>
          </a:blip>
          <a:stretch>
            <a:fillRect/>
          </a:stretch>
        </p:blipFill>
        <p:spPr>
          <a:xfrm>
            <a:off x="1948720" y="1671020"/>
            <a:ext cx="8079699" cy="4508500"/>
          </a:xfrm>
          <a:prstGeom prst="rect">
            <a:avLst/>
          </a:prstGeom>
        </p:spPr>
      </p:pic>
    </p:spTree>
    <p:extLst>
      <p:ext uri="{BB962C8B-B14F-4D97-AF65-F5344CB8AC3E}">
        <p14:creationId xmlns:p14="http://schemas.microsoft.com/office/powerpoint/2010/main" val="13256606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29383A-33FD-E44D-AA76-DA34CEE5F8F6}"/>
              </a:ext>
            </a:extLst>
          </p:cNvPr>
          <p:cNvSpPr>
            <a:spLocks noGrp="1"/>
          </p:cNvSpPr>
          <p:nvPr>
            <p:ph type="title"/>
          </p:nvPr>
        </p:nvSpPr>
        <p:spPr>
          <a:xfrm>
            <a:off x="838200" y="365126"/>
            <a:ext cx="10515600" cy="804108"/>
          </a:xfrm>
        </p:spPr>
        <p:txBody>
          <a:bodyPr>
            <a:normAutofit/>
          </a:bodyPr>
          <a:lstStyle/>
          <a:p>
            <a:r>
              <a:rPr lang="en-US" sz="3600" b="1" dirty="0">
                <a:latin typeface="Georgia" panose="02040502050405020303" pitchFamily="18" charset="0"/>
              </a:rPr>
              <a:t>Model Evaluation</a:t>
            </a:r>
          </a:p>
        </p:txBody>
      </p:sp>
      <p:pic>
        <p:nvPicPr>
          <p:cNvPr id="4" name="Picture 3" descr="A screenshot of a video game&#10;&#10;Description automatically generated">
            <a:extLst>
              <a:ext uri="{FF2B5EF4-FFF2-40B4-BE49-F238E27FC236}">
                <a16:creationId xmlns:a16="http://schemas.microsoft.com/office/drawing/2014/main" id="{30C69F14-C87A-7E4F-84F9-272389586AFF}"/>
              </a:ext>
            </a:extLst>
          </p:cNvPr>
          <p:cNvPicPr>
            <a:picLocks noChangeAspect="1"/>
          </p:cNvPicPr>
          <p:nvPr/>
        </p:nvPicPr>
        <p:blipFill rotWithShape="1">
          <a:blip r:embed="rId2"/>
          <a:srcRect l="27234" t="23883" r="38603" b="13249"/>
          <a:stretch/>
        </p:blipFill>
        <p:spPr>
          <a:xfrm>
            <a:off x="418476" y="2508170"/>
            <a:ext cx="3241626" cy="3057993"/>
          </a:xfrm>
          <a:prstGeom prst="rect">
            <a:avLst/>
          </a:prstGeom>
        </p:spPr>
      </p:pic>
      <p:sp>
        <p:nvSpPr>
          <p:cNvPr id="9" name="TextBox 8">
            <a:extLst>
              <a:ext uri="{FF2B5EF4-FFF2-40B4-BE49-F238E27FC236}">
                <a16:creationId xmlns:a16="http://schemas.microsoft.com/office/drawing/2014/main" id="{6D71B683-0788-764B-A07E-DFE58A0EC0E2}"/>
              </a:ext>
            </a:extLst>
          </p:cNvPr>
          <p:cNvSpPr txBox="1"/>
          <p:nvPr/>
        </p:nvSpPr>
        <p:spPr>
          <a:xfrm>
            <a:off x="959370" y="1843088"/>
            <a:ext cx="11113568" cy="338554"/>
          </a:xfrm>
          <a:prstGeom prst="rect">
            <a:avLst/>
          </a:prstGeom>
          <a:noFill/>
        </p:spPr>
        <p:txBody>
          <a:bodyPr wrap="square" rtlCol="0">
            <a:spAutoFit/>
          </a:bodyPr>
          <a:lstStyle/>
          <a:p>
            <a:r>
              <a:rPr lang="en-US" sz="1600" b="1" dirty="0">
                <a:latin typeface="Georgia" panose="02040502050405020303" pitchFamily="18" charset="0"/>
              </a:rPr>
              <a:t>KDE generated Hotspots                          Actual Hotspots                                   KDE+LDA generated Hotspots</a:t>
            </a:r>
          </a:p>
        </p:txBody>
      </p:sp>
      <p:sp>
        <p:nvSpPr>
          <p:cNvPr id="10" name="TextBox 9">
            <a:extLst>
              <a:ext uri="{FF2B5EF4-FFF2-40B4-BE49-F238E27FC236}">
                <a16:creationId xmlns:a16="http://schemas.microsoft.com/office/drawing/2014/main" id="{CE42F3CF-BBB6-F04E-883C-D57B91A4523D}"/>
              </a:ext>
            </a:extLst>
          </p:cNvPr>
          <p:cNvSpPr txBox="1"/>
          <p:nvPr/>
        </p:nvSpPr>
        <p:spPr>
          <a:xfrm>
            <a:off x="212035" y="6467061"/>
            <a:ext cx="11741426" cy="923330"/>
          </a:xfrm>
          <a:prstGeom prst="rect">
            <a:avLst/>
          </a:prstGeom>
          <a:noFill/>
        </p:spPr>
        <p:txBody>
          <a:bodyPr wrap="square" rtlCol="0">
            <a:spAutoFit/>
          </a:bodyPr>
          <a:lstStyle/>
          <a:p>
            <a:pPr marL="16933">
              <a:spcBef>
                <a:spcPts val="653"/>
              </a:spcBef>
            </a:pPr>
            <a:r>
              <a:rPr lang="en-US" spc="-7" dirty="0">
                <a:uFill>
                  <a:solidFill>
                    <a:srgbClr val="000000"/>
                  </a:solidFill>
                </a:uFill>
                <a:latin typeface="Times New Roman"/>
                <a:cs typeface="Times New Roman"/>
              </a:rPr>
              <a:t>Planning</a:t>
            </a:r>
            <a:r>
              <a:rPr lang="en-US" spc="-33" dirty="0">
                <a:uFill>
                  <a:solidFill>
                    <a:srgbClr val="000000"/>
                  </a:solidFill>
                </a:uFill>
                <a:latin typeface="Times New Roman"/>
                <a:cs typeface="Times New Roman"/>
              </a:rPr>
              <a:t> </a:t>
            </a:r>
            <a:r>
              <a:rPr lang="en-US" spc="-7" dirty="0">
                <a:uFill>
                  <a:solidFill>
                    <a:srgbClr val="000000"/>
                  </a:solidFill>
                </a:uFill>
                <a:latin typeface="Times New Roman"/>
                <a:cs typeface="Times New Roman"/>
              </a:rPr>
              <a:t>Phase 			Preparation</a:t>
            </a:r>
            <a:r>
              <a:rPr lang="en-US" spc="-53" dirty="0">
                <a:uFill>
                  <a:solidFill>
                    <a:srgbClr val="000000"/>
                  </a:solidFill>
                </a:uFill>
                <a:latin typeface="Times New Roman"/>
                <a:cs typeface="Times New Roman"/>
              </a:rPr>
              <a:t> </a:t>
            </a:r>
            <a:r>
              <a:rPr lang="en-US" spc="-7" dirty="0">
                <a:uFill>
                  <a:solidFill>
                    <a:srgbClr val="000000"/>
                  </a:solidFill>
                </a:uFill>
                <a:latin typeface="Times New Roman"/>
                <a:cs typeface="Times New Roman"/>
              </a:rPr>
              <a:t>Phase			Modeling</a:t>
            </a:r>
            <a:r>
              <a:rPr lang="en-US" spc="-73" dirty="0">
                <a:uFill>
                  <a:solidFill>
                    <a:srgbClr val="000000"/>
                  </a:solidFill>
                </a:uFill>
                <a:latin typeface="Times New Roman"/>
                <a:cs typeface="Times New Roman"/>
              </a:rPr>
              <a:t> </a:t>
            </a:r>
            <a:r>
              <a:rPr lang="en-US" spc="-7" dirty="0">
                <a:uFill>
                  <a:solidFill>
                    <a:srgbClr val="000000"/>
                  </a:solidFill>
                </a:uFill>
                <a:latin typeface="Times New Roman"/>
                <a:cs typeface="Times New Roman"/>
              </a:rPr>
              <a:t>Phase 		</a:t>
            </a:r>
            <a:r>
              <a:rPr lang="en-US" b="1" u="sng" spc="-7" dirty="0">
                <a:uFill>
                  <a:solidFill>
                    <a:srgbClr val="000000"/>
                  </a:solidFill>
                </a:uFill>
                <a:latin typeface="Times New Roman"/>
                <a:cs typeface="Times New Roman"/>
              </a:rPr>
              <a:t>Conclusion</a:t>
            </a:r>
            <a:endParaRPr lang="en-US" b="1" u="sng" dirty="0">
              <a:latin typeface="Times New Roman"/>
              <a:cs typeface="Times New Roman"/>
            </a:endParaRPr>
          </a:p>
          <a:p>
            <a:endParaRPr lang="en-US" u="sng" dirty="0">
              <a:latin typeface="Times New Roman"/>
              <a:cs typeface="Times New Roman"/>
            </a:endParaRPr>
          </a:p>
          <a:p>
            <a:endParaRPr lang="en-US" u="sng" dirty="0"/>
          </a:p>
        </p:txBody>
      </p:sp>
      <p:pic>
        <p:nvPicPr>
          <p:cNvPr id="18" name="Picture 17" descr="A screenshot of a cell phone&#10;&#10;Description automatically generated">
            <a:extLst>
              <a:ext uri="{FF2B5EF4-FFF2-40B4-BE49-F238E27FC236}">
                <a16:creationId xmlns:a16="http://schemas.microsoft.com/office/drawing/2014/main" id="{55B28168-EDEE-B040-A529-E9025C44C3F5}"/>
              </a:ext>
            </a:extLst>
          </p:cNvPr>
          <p:cNvPicPr>
            <a:picLocks noChangeAspect="1"/>
          </p:cNvPicPr>
          <p:nvPr/>
        </p:nvPicPr>
        <p:blipFill rotWithShape="1">
          <a:blip r:embed="rId3"/>
          <a:srcRect l="25967" t="24130" r="39359" b="14575"/>
          <a:stretch/>
        </p:blipFill>
        <p:spPr>
          <a:xfrm>
            <a:off x="8112173" y="2531292"/>
            <a:ext cx="3355301" cy="2989262"/>
          </a:xfrm>
          <a:prstGeom prst="rect">
            <a:avLst/>
          </a:prstGeom>
        </p:spPr>
      </p:pic>
      <p:pic>
        <p:nvPicPr>
          <p:cNvPr id="11" name="Picture 10" descr="A picture containing screenshot&#10;&#10;Description automatically generated">
            <a:extLst>
              <a:ext uri="{FF2B5EF4-FFF2-40B4-BE49-F238E27FC236}">
                <a16:creationId xmlns:a16="http://schemas.microsoft.com/office/drawing/2014/main" id="{A024B11E-B880-344C-B6D7-CB32B9DAEC88}"/>
              </a:ext>
            </a:extLst>
          </p:cNvPr>
          <p:cNvPicPr>
            <a:picLocks noChangeAspect="1"/>
          </p:cNvPicPr>
          <p:nvPr/>
        </p:nvPicPr>
        <p:blipFill rotWithShape="1">
          <a:blip r:embed="rId4"/>
          <a:srcRect l="33608" t="24332" r="32785" b="13562"/>
          <a:stretch/>
        </p:blipFill>
        <p:spPr>
          <a:xfrm>
            <a:off x="4256110" y="2531292"/>
            <a:ext cx="3241625" cy="2989262"/>
          </a:xfrm>
          <a:prstGeom prst="rect">
            <a:avLst/>
          </a:prstGeom>
        </p:spPr>
      </p:pic>
    </p:spTree>
    <p:extLst>
      <p:ext uri="{BB962C8B-B14F-4D97-AF65-F5344CB8AC3E}">
        <p14:creationId xmlns:p14="http://schemas.microsoft.com/office/powerpoint/2010/main" val="23049205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1D707D-AAB9-7345-9575-A0E39773EB26}"/>
              </a:ext>
            </a:extLst>
          </p:cNvPr>
          <p:cNvSpPr>
            <a:spLocks noGrp="1"/>
          </p:cNvSpPr>
          <p:nvPr>
            <p:ph type="title"/>
          </p:nvPr>
        </p:nvSpPr>
        <p:spPr/>
        <p:txBody>
          <a:bodyPr>
            <a:normAutofit/>
          </a:bodyPr>
          <a:lstStyle/>
          <a:p>
            <a:r>
              <a:rPr lang="en-US" sz="3600" b="1" dirty="0">
                <a:latin typeface="Georgia" panose="02040502050405020303" pitchFamily="18" charset="0"/>
              </a:rPr>
              <a:t>Conclusion</a:t>
            </a:r>
          </a:p>
        </p:txBody>
      </p:sp>
      <p:sp>
        <p:nvSpPr>
          <p:cNvPr id="4" name="Content Placeholder 3">
            <a:extLst>
              <a:ext uri="{FF2B5EF4-FFF2-40B4-BE49-F238E27FC236}">
                <a16:creationId xmlns:a16="http://schemas.microsoft.com/office/drawing/2014/main" id="{04595E8C-DF36-5144-90FE-7347714D546C}"/>
              </a:ext>
            </a:extLst>
          </p:cNvPr>
          <p:cNvSpPr>
            <a:spLocks noGrp="1"/>
          </p:cNvSpPr>
          <p:nvPr>
            <p:ph idx="1"/>
          </p:nvPr>
        </p:nvSpPr>
        <p:spPr/>
        <p:txBody>
          <a:bodyPr>
            <a:normAutofit/>
          </a:bodyPr>
          <a:lstStyle/>
          <a:p>
            <a:r>
              <a:rPr lang="en-US" sz="2000" dirty="0">
                <a:latin typeface="Georgia" panose="02040502050405020303" pitchFamily="18" charset="0"/>
              </a:rPr>
              <a:t>The best model for crime hotspot prediction is using </a:t>
            </a:r>
            <a:r>
              <a:rPr lang="en-US" sz="2000" b="1" dirty="0">
                <a:latin typeface="Georgia" panose="02040502050405020303" pitchFamily="18" charset="0"/>
              </a:rPr>
              <a:t>Kernel density estimation and LDA </a:t>
            </a:r>
            <a:r>
              <a:rPr lang="en-US" sz="2000" dirty="0">
                <a:latin typeface="Georgia" panose="02040502050405020303" pitchFamily="18" charset="0"/>
              </a:rPr>
              <a:t>topic models, as it yields the best AUC (Area Under the Curve).</a:t>
            </a:r>
          </a:p>
          <a:p>
            <a:pPr marL="0" indent="0">
              <a:buNone/>
            </a:pPr>
            <a:endParaRPr lang="en-US" sz="2000" i="1" u="sng" dirty="0">
              <a:latin typeface="Georgia" panose="02040502050405020303" pitchFamily="18" charset="0"/>
            </a:endParaRPr>
          </a:p>
          <a:p>
            <a:r>
              <a:rPr lang="en-US" sz="2000" dirty="0">
                <a:latin typeface="Georgia" panose="02040502050405020303" pitchFamily="18" charset="0"/>
              </a:rPr>
              <a:t>Using the  best model, decision makers can allocate scarce resources (e.g., police patrols) across the geographic space, more efficiently, leading to reduction in wasted effort and decrease in crime response time.</a:t>
            </a:r>
          </a:p>
          <a:p>
            <a:pPr marL="0" indent="0">
              <a:buNone/>
            </a:pPr>
            <a:endParaRPr lang="en-US" sz="2000" dirty="0">
              <a:latin typeface="Georgia" panose="02040502050405020303" pitchFamily="18" charset="0"/>
            </a:endParaRPr>
          </a:p>
          <a:p>
            <a:r>
              <a:rPr lang="en-US" sz="2000" dirty="0">
                <a:latin typeface="Georgia" panose="02040502050405020303" pitchFamily="18" charset="0"/>
              </a:rPr>
              <a:t>Only for 19 of the 25 crime types studied, the addition of Twitter data improves crime prediction performance versus a standard approach based on kernel density estimation.</a:t>
            </a:r>
          </a:p>
          <a:p>
            <a:endParaRPr lang="en-US" sz="2000" dirty="0">
              <a:latin typeface="Georgia" panose="02040502050405020303" pitchFamily="18" charset="0"/>
            </a:endParaRPr>
          </a:p>
          <a:p>
            <a:pPr marL="0" indent="0">
              <a:buNone/>
            </a:pPr>
            <a:r>
              <a:rPr lang="en-US" sz="2000" dirty="0">
                <a:latin typeface="Georgia" panose="02040502050405020303" pitchFamily="18" charset="0"/>
              </a:rPr>
              <a:t> </a:t>
            </a:r>
          </a:p>
          <a:p>
            <a:endParaRPr lang="en-US" sz="2000" dirty="0">
              <a:latin typeface="Georgia" panose="02040502050405020303" pitchFamily="18" charset="0"/>
            </a:endParaRPr>
          </a:p>
          <a:p>
            <a:pPr marL="0" indent="0">
              <a:buNone/>
            </a:pPr>
            <a:endParaRPr lang="en-US" sz="2400" dirty="0">
              <a:latin typeface="Georgia" panose="02040502050405020303" pitchFamily="18" charset="0"/>
            </a:endParaRPr>
          </a:p>
          <a:p>
            <a:endParaRPr lang="en-US" sz="2400" dirty="0">
              <a:latin typeface="Georgia" panose="02040502050405020303" pitchFamily="18" charset="0"/>
            </a:endParaRPr>
          </a:p>
          <a:p>
            <a:pPr marL="0" indent="0">
              <a:buNone/>
            </a:pPr>
            <a:endParaRPr lang="en-US" sz="2400" dirty="0">
              <a:latin typeface="Georgia" panose="02040502050405020303" pitchFamily="18" charset="0"/>
            </a:endParaRPr>
          </a:p>
          <a:p>
            <a:endParaRPr lang="en-US" dirty="0"/>
          </a:p>
        </p:txBody>
      </p:sp>
      <p:sp>
        <p:nvSpPr>
          <p:cNvPr id="5" name="TextBox 4">
            <a:extLst>
              <a:ext uri="{FF2B5EF4-FFF2-40B4-BE49-F238E27FC236}">
                <a16:creationId xmlns:a16="http://schemas.microsoft.com/office/drawing/2014/main" id="{EDF0AEB4-80C3-3149-8749-E0C8FCCD3519}"/>
              </a:ext>
            </a:extLst>
          </p:cNvPr>
          <p:cNvSpPr txBox="1"/>
          <p:nvPr/>
        </p:nvSpPr>
        <p:spPr>
          <a:xfrm>
            <a:off x="212035" y="6467061"/>
            <a:ext cx="11741426" cy="923330"/>
          </a:xfrm>
          <a:prstGeom prst="rect">
            <a:avLst/>
          </a:prstGeom>
          <a:noFill/>
        </p:spPr>
        <p:txBody>
          <a:bodyPr wrap="square" rtlCol="0">
            <a:spAutoFit/>
          </a:bodyPr>
          <a:lstStyle/>
          <a:p>
            <a:pPr marL="16933">
              <a:spcBef>
                <a:spcPts val="653"/>
              </a:spcBef>
            </a:pPr>
            <a:r>
              <a:rPr lang="en-US" spc="-7" dirty="0">
                <a:uFill>
                  <a:solidFill>
                    <a:srgbClr val="000000"/>
                  </a:solidFill>
                </a:uFill>
                <a:latin typeface="Times New Roman"/>
                <a:cs typeface="Times New Roman"/>
              </a:rPr>
              <a:t>Planning</a:t>
            </a:r>
            <a:r>
              <a:rPr lang="en-US" spc="-33" dirty="0">
                <a:uFill>
                  <a:solidFill>
                    <a:srgbClr val="000000"/>
                  </a:solidFill>
                </a:uFill>
                <a:latin typeface="Times New Roman"/>
                <a:cs typeface="Times New Roman"/>
              </a:rPr>
              <a:t> </a:t>
            </a:r>
            <a:r>
              <a:rPr lang="en-US" spc="-7" dirty="0">
                <a:uFill>
                  <a:solidFill>
                    <a:srgbClr val="000000"/>
                  </a:solidFill>
                </a:uFill>
                <a:latin typeface="Times New Roman"/>
                <a:cs typeface="Times New Roman"/>
              </a:rPr>
              <a:t>Phase 			Preparation</a:t>
            </a:r>
            <a:r>
              <a:rPr lang="en-US" spc="-53" dirty="0">
                <a:uFill>
                  <a:solidFill>
                    <a:srgbClr val="000000"/>
                  </a:solidFill>
                </a:uFill>
                <a:latin typeface="Times New Roman"/>
                <a:cs typeface="Times New Roman"/>
              </a:rPr>
              <a:t> </a:t>
            </a:r>
            <a:r>
              <a:rPr lang="en-US" spc="-7" dirty="0">
                <a:uFill>
                  <a:solidFill>
                    <a:srgbClr val="000000"/>
                  </a:solidFill>
                </a:uFill>
                <a:latin typeface="Times New Roman"/>
                <a:cs typeface="Times New Roman"/>
              </a:rPr>
              <a:t>Phase			Modeling</a:t>
            </a:r>
            <a:r>
              <a:rPr lang="en-US" spc="-73" dirty="0">
                <a:uFill>
                  <a:solidFill>
                    <a:srgbClr val="000000"/>
                  </a:solidFill>
                </a:uFill>
                <a:latin typeface="Times New Roman"/>
                <a:cs typeface="Times New Roman"/>
              </a:rPr>
              <a:t> </a:t>
            </a:r>
            <a:r>
              <a:rPr lang="en-US" spc="-7" dirty="0">
                <a:uFill>
                  <a:solidFill>
                    <a:srgbClr val="000000"/>
                  </a:solidFill>
                </a:uFill>
                <a:latin typeface="Times New Roman"/>
                <a:cs typeface="Times New Roman"/>
              </a:rPr>
              <a:t>Phase 		</a:t>
            </a:r>
            <a:r>
              <a:rPr lang="en-US" b="1" u="sng" spc="-7" dirty="0">
                <a:uFill>
                  <a:solidFill>
                    <a:srgbClr val="000000"/>
                  </a:solidFill>
                </a:uFill>
                <a:latin typeface="Times New Roman"/>
                <a:cs typeface="Times New Roman"/>
              </a:rPr>
              <a:t>Conclusion</a:t>
            </a:r>
            <a:endParaRPr lang="en-US" b="1" u="sng" dirty="0">
              <a:latin typeface="Times New Roman"/>
              <a:cs typeface="Times New Roman"/>
            </a:endParaRPr>
          </a:p>
          <a:p>
            <a:endParaRPr lang="en-US" u="sng" dirty="0">
              <a:latin typeface="Times New Roman"/>
              <a:cs typeface="Times New Roman"/>
            </a:endParaRPr>
          </a:p>
          <a:p>
            <a:endParaRPr lang="en-US" u="sng" dirty="0"/>
          </a:p>
        </p:txBody>
      </p:sp>
    </p:spTree>
    <p:extLst>
      <p:ext uri="{BB962C8B-B14F-4D97-AF65-F5344CB8AC3E}">
        <p14:creationId xmlns:p14="http://schemas.microsoft.com/office/powerpoint/2010/main" val="25820441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13CB4FA-7581-D24B-8842-5498187720F0}"/>
              </a:ext>
            </a:extLst>
          </p:cNvPr>
          <p:cNvPicPr>
            <a:picLocks noChangeAspect="1"/>
          </p:cNvPicPr>
          <p:nvPr/>
        </p:nvPicPr>
        <p:blipFill>
          <a:blip r:embed="rId2"/>
          <a:stretch>
            <a:fillRect/>
          </a:stretch>
        </p:blipFill>
        <p:spPr>
          <a:xfrm>
            <a:off x="1512969" y="1060084"/>
            <a:ext cx="9515815" cy="4737832"/>
          </a:xfrm>
          <a:prstGeom prst="rect">
            <a:avLst/>
          </a:prstGeom>
        </p:spPr>
      </p:pic>
    </p:spTree>
    <p:extLst>
      <p:ext uri="{BB962C8B-B14F-4D97-AF65-F5344CB8AC3E}">
        <p14:creationId xmlns:p14="http://schemas.microsoft.com/office/powerpoint/2010/main" val="10178452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EA199A-A3D4-3E41-9A04-3F59A186747C}"/>
              </a:ext>
            </a:extLst>
          </p:cNvPr>
          <p:cNvSpPr>
            <a:spLocks noGrp="1"/>
          </p:cNvSpPr>
          <p:nvPr>
            <p:ph type="title"/>
          </p:nvPr>
        </p:nvSpPr>
        <p:spPr>
          <a:xfrm>
            <a:off x="838200" y="365125"/>
            <a:ext cx="10515600" cy="923331"/>
          </a:xfrm>
        </p:spPr>
        <p:txBody>
          <a:bodyPr>
            <a:normAutofit/>
          </a:bodyPr>
          <a:lstStyle/>
          <a:p>
            <a:r>
              <a:rPr lang="en-US" sz="3600" b="1" dirty="0">
                <a:latin typeface="Georgia" panose="02040502050405020303" pitchFamily="18" charset="0"/>
              </a:rPr>
              <a:t>Problem Statement</a:t>
            </a:r>
            <a:endParaRPr lang="en-US" sz="3600" dirty="0"/>
          </a:p>
        </p:txBody>
      </p:sp>
      <p:sp>
        <p:nvSpPr>
          <p:cNvPr id="4" name="TextBox 3">
            <a:extLst>
              <a:ext uri="{FF2B5EF4-FFF2-40B4-BE49-F238E27FC236}">
                <a16:creationId xmlns:a16="http://schemas.microsoft.com/office/drawing/2014/main" id="{36DFF84F-2980-B045-9627-E564B5F9EE4E}"/>
              </a:ext>
            </a:extLst>
          </p:cNvPr>
          <p:cNvSpPr txBox="1"/>
          <p:nvPr/>
        </p:nvSpPr>
        <p:spPr>
          <a:xfrm>
            <a:off x="212035" y="6467061"/>
            <a:ext cx="11741426" cy="923330"/>
          </a:xfrm>
          <a:prstGeom prst="rect">
            <a:avLst/>
          </a:prstGeom>
          <a:noFill/>
        </p:spPr>
        <p:txBody>
          <a:bodyPr wrap="square" rtlCol="0">
            <a:spAutoFit/>
          </a:bodyPr>
          <a:lstStyle/>
          <a:p>
            <a:pPr marL="16933">
              <a:spcBef>
                <a:spcPts val="653"/>
              </a:spcBef>
            </a:pPr>
            <a:r>
              <a:rPr lang="en-US" b="1" u="sng" spc="-7" dirty="0">
                <a:uFill>
                  <a:solidFill>
                    <a:srgbClr val="000000"/>
                  </a:solidFill>
                </a:uFill>
                <a:latin typeface="Times New Roman"/>
                <a:cs typeface="Times New Roman"/>
              </a:rPr>
              <a:t>Planning</a:t>
            </a:r>
            <a:r>
              <a:rPr lang="en-US" b="1" u="sng" spc="-33" dirty="0">
                <a:uFill>
                  <a:solidFill>
                    <a:srgbClr val="000000"/>
                  </a:solidFill>
                </a:uFill>
                <a:latin typeface="Times New Roman"/>
                <a:cs typeface="Times New Roman"/>
              </a:rPr>
              <a:t> </a:t>
            </a:r>
            <a:r>
              <a:rPr lang="en-US" b="1" u="sng" spc="-7" dirty="0">
                <a:uFill>
                  <a:solidFill>
                    <a:srgbClr val="000000"/>
                  </a:solidFill>
                </a:uFill>
                <a:latin typeface="Times New Roman"/>
                <a:cs typeface="Times New Roman"/>
              </a:rPr>
              <a:t>Phase </a:t>
            </a:r>
            <a:r>
              <a:rPr lang="en-US" spc="-7" dirty="0">
                <a:uFill>
                  <a:solidFill>
                    <a:srgbClr val="000000"/>
                  </a:solidFill>
                </a:uFill>
                <a:latin typeface="Times New Roman"/>
                <a:cs typeface="Times New Roman"/>
              </a:rPr>
              <a:t>			Preparation</a:t>
            </a:r>
            <a:r>
              <a:rPr lang="en-US" spc="-53" dirty="0">
                <a:uFill>
                  <a:solidFill>
                    <a:srgbClr val="000000"/>
                  </a:solidFill>
                </a:uFill>
                <a:latin typeface="Times New Roman"/>
                <a:cs typeface="Times New Roman"/>
              </a:rPr>
              <a:t> </a:t>
            </a:r>
            <a:r>
              <a:rPr lang="en-US" spc="-7" dirty="0">
                <a:uFill>
                  <a:solidFill>
                    <a:srgbClr val="000000"/>
                  </a:solidFill>
                </a:uFill>
                <a:latin typeface="Times New Roman"/>
                <a:cs typeface="Times New Roman"/>
              </a:rPr>
              <a:t>Phase			Modeling</a:t>
            </a:r>
            <a:r>
              <a:rPr lang="en-US" spc="-73" dirty="0">
                <a:uFill>
                  <a:solidFill>
                    <a:srgbClr val="000000"/>
                  </a:solidFill>
                </a:uFill>
                <a:latin typeface="Times New Roman"/>
                <a:cs typeface="Times New Roman"/>
              </a:rPr>
              <a:t> </a:t>
            </a:r>
            <a:r>
              <a:rPr lang="en-US" spc="-7" dirty="0">
                <a:uFill>
                  <a:solidFill>
                    <a:srgbClr val="000000"/>
                  </a:solidFill>
                </a:uFill>
                <a:latin typeface="Times New Roman"/>
                <a:cs typeface="Times New Roman"/>
              </a:rPr>
              <a:t>Phase 		Conclusion</a:t>
            </a:r>
            <a:endParaRPr lang="en-US" dirty="0">
              <a:latin typeface="Times New Roman"/>
              <a:cs typeface="Times New Roman"/>
            </a:endParaRPr>
          </a:p>
          <a:p>
            <a:endParaRPr lang="en-US" u="sng" dirty="0">
              <a:latin typeface="Times New Roman"/>
              <a:cs typeface="Times New Roman"/>
            </a:endParaRPr>
          </a:p>
          <a:p>
            <a:endParaRPr lang="en-US" u="sng" dirty="0"/>
          </a:p>
        </p:txBody>
      </p:sp>
      <p:sp>
        <p:nvSpPr>
          <p:cNvPr id="5" name="object 3">
            <a:extLst>
              <a:ext uri="{FF2B5EF4-FFF2-40B4-BE49-F238E27FC236}">
                <a16:creationId xmlns:a16="http://schemas.microsoft.com/office/drawing/2014/main" id="{B593770B-6A4E-6C46-90FF-E23E6AF4E6B0}"/>
              </a:ext>
            </a:extLst>
          </p:cNvPr>
          <p:cNvSpPr txBox="1"/>
          <p:nvPr/>
        </p:nvSpPr>
        <p:spPr>
          <a:xfrm>
            <a:off x="854763" y="1690688"/>
            <a:ext cx="10780645" cy="2600712"/>
          </a:xfrm>
          <a:prstGeom prst="rect">
            <a:avLst/>
          </a:prstGeom>
        </p:spPr>
        <p:txBody>
          <a:bodyPr vert="horz" wrap="square" lIns="0" tIns="12700" rIns="0" bIns="0" rtlCol="0">
            <a:spAutoFit/>
          </a:bodyPr>
          <a:lstStyle/>
          <a:p>
            <a:pPr>
              <a:lnSpc>
                <a:spcPct val="100000"/>
              </a:lnSpc>
              <a:spcBef>
                <a:spcPts val="45"/>
              </a:spcBef>
            </a:pPr>
            <a:endParaRPr sz="2000" dirty="0">
              <a:latin typeface="Georgia" panose="02040502050405020303" pitchFamily="18" charset="0"/>
              <a:cs typeface="Times New Roman"/>
            </a:endParaRPr>
          </a:p>
          <a:p>
            <a:pPr marL="342900" indent="-342900">
              <a:spcBef>
                <a:spcPts val="50"/>
              </a:spcBef>
              <a:buFont typeface="+mj-lt"/>
              <a:buAutoNum type="arabicPeriod"/>
            </a:pPr>
            <a:r>
              <a:rPr lang="en-US" sz="2000" dirty="0">
                <a:latin typeface="Georgia" panose="02040502050405020303" pitchFamily="18" charset="0"/>
              </a:rPr>
              <a:t>Effective use of police or patrol cars can be critical for overstretched municipalities across the country. </a:t>
            </a:r>
          </a:p>
          <a:p>
            <a:pPr marL="342900" indent="-342900">
              <a:spcBef>
                <a:spcPts val="50"/>
              </a:spcBef>
              <a:buFont typeface="+mj-lt"/>
              <a:buAutoNum type="arabicPeriod"/>
            </a:pPr>
            <a:endParaRPr lang="en-US" sz="2000" dirty="0">
              <a:latin typeface="Georgia" panose="02040502050405020303" pitchFamily="18" charset="0"/>
            </a:endParaRPr>
          </a:p>
          <a:p>
            <a:pPr marL="342900" indent="-342900">
              <a:spcBef>
                <a:spcPts val="50"/>
              </a:spcBef>
              <a:buFont typeface="+mj-lt"/>
              <a:buAutoNum type="arabicPeriod"/>
            </a:pPr>
            <a:r>
              <a:rPr lang="en-US" sz="2000" dirty="0">
                <a:latin typeface="Georgia" panose="02040502050405020303" pitchFamily="18" charset="0"/>
              </a:rPr>
              <a:t>The goal is to help  decision makers to more efficiently allocate police patrols and officer time, which are very expensive and scarce for many jurisdictions</a:t>
            </a:r>
          </a:p>
          <a:p>
            <a:pPr>
              <a:spcBef>
                <a:spcPts val="50"/>
              </a:spcBef>
              <a:buFont typeface="Times New Roman"/>
              <a:buAutoNum type="arabicParenR"/>
            </a:pPr>
            <a:endParaRPr lang="en-US" sz="2000" dirty="0">
              <a:latin typeface="Georgia" panose="02040502050405020303" pitchFamily="18" charset="0"/>
            </a:endParaRPr>
          </a:p>
          <a:p>
            <a:pPr>
              <a:lnSpc>
                <a:spcPct val="100000"/>
              </a:lnSpc>
              <a:spcBef>
                <a:spcPts val="50"/>
              </a:spcBef>
            </a:pPr>
            <a:endParaRPr sz="2400" dirty="0">
              <a:latin typeface="Georgia" panose="02040502050405020303" pitchFamily="18" charset="0"/>
              <a:cs typeface="Times New Roman"/>
            </a:endParaRPr>
          </a:p>
        </p:txBody>
      </p:sp>
    </p:spTree>
    <p:extLst>
      <p:ext uri="{BB962C8B-B14F-4D97-AF65-F5344CB8AC3E}">
        <p14:creationId xmlns:p14="http://schemas.microsoft.com/office/powerpoint/2010/main" val="36039390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C1438B-3D2D-9E47-ACA2-8B3AE180321C}"/>
              </a:ext>
            </a:extLst>
          </p:cNvPr>
          <p:cNvSpPr>
            <a:spLocks noGrp="1"/>
          </p:cNvSpPr>
          <p:nvPr>
            <p:ph type="title"/>
          </p:nvPr>
        </p:nvSpPr>
        <p:spPr>
          <a:xfrm>
            <a:off x="838200" y="365126"/>
            <a:ext cx="10515600" cy="763588"/>
          </a:xfrm>
        </p:spPr>
        <p:txBody>
          <a:bodyPr>
            <a:normAutofit/>
          </a:bodyPr>
          <a:lstStyle/>
          <a:p>
            <a:r>
              <a:rPr lang="en-US" sz="3600" b="1" dirty="0">
                <a:latin typeface="Georgia" panose="02040502050405020303" pitchFamily="18" charset="0"/>
              </a:rPr>
              <a:t>Context</a:t>
            </a:r>
          </a:p>
        </p:txBody>
      </p:sp>
      <p:sp>
        <p:nvSpPr>
          <p:cNvPr id="3" name="Content Placeholder 2">
            <a:extLst>
              <a:ext uri="{FF2B5EF4-FFF2-40B4-BE49-F238E27FC236}">
                <a16:creationId xmlns:a16="http://schemas.microsoft.com/office/drawing/2014/main" id="{97DB52B8-D59C-2141-8A4F-E91A12A30A92}"/>
              </a:ext>
            </a:extLst>
          </p:cNvPr>
          <p:cNvSpPr>
            <a:spLocks noGrp="1"/>
          </p:cNvSpPr>
          <p:nvPr>
            <p:ph idx="1"/>
          </p:nvPr>
        </p:nvSpPr>
        <p:spPr>
          <a:xfrm>
            <a:off x="838200" y="1924050"/>
            <a:ext cx="10515600" cy="4252913"/>
          </a:xfrm>
        </p:spPr>
        <p:txBody>
          <a:bodyPr/>
          <a:lstStyle/>
          <a:p>
            <a:r>
              <a:rPr lang="en-US" sz="2000" dirty="0">
                <a:latin typeface="Georgia" panose="02040502050405020303" pitchFamily="18" charset="0"/>
              </a:rPr>
              <a:t>Report found that from 1997 to 2016 in the United States, the rate of full-time sworn officers per 1,o00 residents  decreased by 11 percent.</a:t>
            </a:r>
          </a:p>
          <a:p>
            <a:r>
              <a:rPr lang="en-US" sz="2000" dirty="0">
                <a:latin typeface="Georgia" panose="02040502050405020303" pitchFamily="18" charset="0"/>
              </a:rPr>
              <a:t> During the same period, the general population in the U.S. increased by 21 percent.</a:t>
            </a:r>
          </a:p>
          <a:p>
            <a:r>
              <a:rPr lang="en-US" sz="2000" dirty="0">
                <a:latin typeface="Georgia" panose="02040502050405020303" pitchFamily="18" charset="0"/>
              </a:rPr>
              <a:t> The population of Chicago is close to 2.9 million and total number of police officers is 12k</a:t>
            </a:r>
          </a:p>
          <a:p>
            <a:r>
              <a:rPr lang="en-US" sz="2000" dirty="0">
                <a:latin typeface="Georgia" panose="02040502050405020303" pitchFamily="18" charset="0"/>
              </a:rPr>
              <a:t> In Chicago for every 10k population, there are just 44 officers</a:t>
            </a:r>
          </a:p>
          <a:p>
            <a:endParaRPr lang="en-US" sz="2000" dirty="0">
              <a:latin typeface="Georgia" panose="02040502050405020303" pitchFamily="18" charset="0"/>
            </a:endParaRPr>
          </a:p>
          <a:p>
            <a:endParaRPr lang="en-US" sz="2000" dirty="0">
              <a:latin typeface="Georgia" panose="02040502050405020303" pitchFamily="18" charset="0"/>
            </a:endParaRPr>
          </a:p>
          <a:p>
            <a:endParaRPr lang="en-US" sz="2000" dirty="0">
              <a:latin typeface="Georgia" panose="02040502050405020303" pitchFamily="18" charset="0"/>
            </a:endParaRPr>
          </a:p>
          <a:p>
            <a:pPr marL="0" indent="0">
              <a:buNone/>
            </a:pPr>
            <a:endParaRPr lang="en-US" sz="2000" dirty="0">
              <a:latin typeface="Georgia" panose="02040502050405020303" pitchFamily="18" charset="0"/>
            </a:endParaRPr>
          </a:p>
          <a:p>
            <a:r>
              <a:rPr lang="en-US" sz="2000" dirty="0">
                <a:latin typeface="Georgia" panose="02040502050405020303" pitchFamily="18" charset="0"/>
              </a:rPr>
              <a:t>Reference </a:t>
            </a:r>
          </a:p>
          <a:p>
            <a:pPr marL="0" indent="0">
              <a:buNone/>
            </a:pPr>
            <a:r>
              <a:rPr lang="en-US" sz="2000" b="1" dirty="0">
                <a:latin typeface="Georgia" panose="02040502050405020303" pitchFamily="18" charset="0"/>
                <a:hlinkClick r:id="rId3"/>
              </a:rPr>
              <a:t>https://www.sciencedirect.com/science/article/pii/S0167923614000268</a:t>
            </a:r>
            <a:endParaRPr lang="en-US" sz="2000" b="1" dirty="0">
              <a:latin typeface="Georgia" panose="02040502050405020303" pitchFamily="18" charset="0"/>
            </a:endParaRPr>
          </a:p>
          <a:p>
            <a:endParaRPr lang="en-US" sz="2000" dirty="0">
              <a:latin typeface="Georgia" panose="02040502050405020303" pitchFamily="18" charset="0"/>
            </a:endParaRPr>
          </a:p>
          <a:p>
            <a:endParaRPr lang="en-US" dirty="0"/>
          </a:p>
        </p:txBody>
      </p:sp>
      <p:sp>
        <p:nvSpPr>
          <p:cNvPr id="4" name="TextBox 3">
            <a:extLst>
              <a:ext uri="{FF2B5EF4-FFF2-40B4-BE49-F238E27FC236}">
                <a16:creationId xmlns:a16="http://schemas.microsoft.com/office/drawing/2014/main" id="{EEC00E81-25BD-4C43-A799-39304FAA1B5E}"/>
              </a:ext>
            </a:extLst>
          </p:cNvPr>
          <p:cNvSpPr txBox="1"/>
          <p:nvPr/>
        </p:nvSpPr>
        <p:spPr>
          <a:xfrm>
            <a:off x="212035" y="6467061"/>
            <a:ext cx="11741426" cy="923330"/>
          </a:xfrm>
          <a:prstGeom prst="rect">
            <a:avLst/>
          </a:prstGeom>
          <a:noFill/>
        </p:spPr>
        <p:txBody>
          <a:bodyPr wrap="square" rtlCol="0">
            <a:spAutoFit/>
          </a:bodyPr>
          <a:lstStyle/>
          <a:p>
            <a:pPr marL="16933">
              <a:spcBef>
                <a:spcPts val="653"/>
              </a:spcBef>
            </a:pPr>
            <a:r>
              <a:rPr lang="en-US" b="1" u="sng" spc="-7" dirty="0">
                <a:uFill>
                  <a:solidFill>
                    <a:srgbClr val="000000"/>
                  </a:solidFill>
                </a:uFill>
                <a:latin typeface="Times New Roman"/>
                <a:cs typeface="Times New Roman"/>
              </a:rPr>
              <a:t>Planning</a:t>
            </a:r>
            <a:r>
              <a:rPr lang="en-US" b="1" u="sng" spc="-33" dirty="0">
                <a:uFill>
                  <a:solidFill>
                    <a:srgbClr val="000000"/>
                  </a:solidFill>
                </a:uFill>
                <a:latin typeface="Times New Roman"/>
                <a:cs typeface="Times New Roman"/>
              </a:rPr>
              <a:t> </a:t>
            </a:r>
            <a:r>
              <a:rPr lang="en-US" b="1" u="sng" spc="-7" dirty="0">
                <a:uFill>
                  <a:solidFill>
                    <a:srgbClr val="000000"/>
                  </a:solidFill>
                </a:uFill>
                <a:latin typeface="Times New Roman"/>
                <a:cs typeface="Times New Roman"/>
              </a:rPr>
              <a:t>Phase </a:t>
            </a:r>
            <a:r>
              <a:rPr lang="en-US" spc="-7" dirty="0">
                <a:uFill>
                  <a:solidFill>
                    <a:srgbClr val="000000"/>
                  </a:solidFill>
                </a:uFill>
                <a:latin typeface="Times New Roman"/>
                <a:cs typeface="Times New Roman"/>
              </a:rPr>
              <a:t>			Preparation</a:t>
            </a:r>
            <a:r>
              <a:rPr lang="en-US" spc="-53" dirty="0">
                <a:uFill>
                  <a:solidFill>
                    <a:srgbClr val="000000"/>
                  </a:solidFill>
                </a:uFill>
                <a:latin typeface="Times New Roman"/>
                <a:cs typeface="Times New Roman"/>
              </a:rPr>
              <a:t> </a:t>
            </a:r>
            <a:r>
              <a:rPr lang="en-US" spc="-7" dirty="0">
                <a:uFill>
                  <a:solidFill>
                    <a:srgbClr val="000000"/>
                  </a:solidFill>
                </a:uFill>
                <a:latin typeface="Times New Roman"/>
                <a:cs typeface="Times New Roman"/>
              </a:rPr>
              <a:t>Phase			Modeling</a:t>
            </a:r>
            <a:r>
              <a:rPr lang="en-US" spc="-73" dirty="0">
                <a:uFill>
                  <a:solidFill>
                    <a:srgbClr val="000000"/>
                  </a:solidFill>
                </a:uFill>
                <a:latin typeface="Times New Roman"/>
                <a:cs typeface="Times New Roman"/>
              </a:rPr>
              <a:t> </a:t>
            </a:r>
            <a:r>
              <a:rPr lang="en-US" spc="-7" dirty="0">
                <a:uFill>
                  <a:solidFill>
                    <a:srgbClr val="000000"/>
                  </a:solidFill>
                </a:uFill>
                <a:latin typeface="Times New Roman"/>
                <a:cs typeface="Times New Roman"/>
              </a:rPr>
              <a:t>Phase 		Conclusion</a:t>
            </a:r>
            <a:endParaRPr lang="en-US" dirty="0">
              <a:latin typeface="Times New Roman"/>
              <a:cs typeface="Times New Roman"/>
            </a:endParaRPr>
          </a:p>
          <a:p>
            <a:endParaRPr lang="en-US" u="sng" dirty="0">
              <a:latin typeface="Times New Roman"/>
              <a:cs typeface="Times New Roman"/>
            </a:endParaRPr>
          </a:p>
          <a:p>
            <a:endParaRPr lang="en-US" u="sng" dirty="0"/>
          </a:p>
        </p:txBody>
      </p:sp>
    </p:spTree>
    <p:extLst>
      <p:ext uri="{BB962C8B-B14F-4D97-AF65-F5344CB8AC3E}">
        <p14:creationId xmlns:p14="http://schemas.microsoft.com/office/powerpoint/2010/main" val="8023506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14AB50-711E-2F47-9555-2BC6E916E986}"/>
              </a:ext>
            </a:extLst>
          </p:cNvPr>
          <p:cNvSpPr>
            <a:spLocks noGrp="1"/>
          </p:cNvSpPr>
          <p:nvPr>
            <p:ph type="title"/>
          </p:nvPr>
        </p:nvSpPr>
        <p:spPr>
          <a:xfrm>
            <a:off x="838200" y="365125"/>
            <a:ext cx="10515600" cy="758825"/>
          </a:xfrm>
        </p:spPr>
        <p:txBody>
          <a:bodyPr>
            <a:normAutofit/>
          </a:bodyPr>
          <a:lstStyle/>
          <a:p>
            <a:r>
              <a:rPr lang="en-US" sz="3600" b="1" dirty="0">
                <a:latin typeface="Georgia" panose="02040502050405020303" pitchFamily="18" charset="0"/>
              </a:rPr>
              <a:t>Roadmap</a:t>
            </a:r>
          </a:p>
        </p:txBody>
      </p:sp>
      <p:sp>
        <p:nvSpPr>
          <p:cNvPr id="4" name="TextBox 3">
            <a:extLst>
              <a:ext uri="{FF2B5EF4-FFF2-40B4-BE49-F238E27FC236}">
                <a16:creationId xmlns:a16="http://schemas.microsoft.com/office/drawing/2014/main" id="{779800F9-0C0A-B74A-B36F-A54088764763}"/>
              </a:ext>
            </a:extLst>
          </p:cNvPr>
          <p:cNvSpPr txBox="1"/>
          <p:nvPr/>
        </p:nvSpPr>
        <p:spPr>
          <a:xfrm>
            <a:off x="212035" y="6467061"/>
            <a:ext cx="11741426" cy="923330"/>
          </a:xfrm>
          <a:prstGeom prst="rect">
            <a:avLst/>
          </a:prstGeom>
          <a:noFill/>
        </p:spPr>
        <p:txBody>
          <a:bodyPr wrap="square" rtlCol="0">
            <a:spAutoFit/>
          </a:bodyPr>
          <a:lstStyle/>
          <a:p>
            <a:pPr marL="16933">
              <a:spcBef>
                <a:spcPts val="653"/>
              </a:spcBef>
            </a:pPr>
            <a:r>
              <a:rPr lang="en-US" b="1" u="sng" spc="-7" dirty="0">
                <a:uFill>
                  <a:solidFill>
                    <a:srgbClr val="000000"/>
                  </a:solidFill>
                </a:uFill>
                <a:latin typeface="Times New Roman"/>
                <a:cs typeface="Times New Roman"/>
              </a:rPr>
              <a:t>Planning</a:t>
            </a:r>
            <a:r>
              <a:rPr lang="en-US" b="1" u="sng" spc="-33" dirty="0">
                <a:uFill>
                  <a:solidFill>
                    <a:srgbClr val="000000"/>
                  </a:solidFill>
                </a:uFill>
                <a:latin typeface="Times New Roman"/>
                <a:cs typeface="Times New Roman"/>
              </a:rPr>
              <a:t> </a:t>
            </a:r>
            <a:r>
              <a:rPr lang="en-US" b="1" u="sng" spc="-7" dirty="0">
                <a:uFill>
                  <a:solidFill>
                    <a:srgbClr val="000000"/>
                  </a:solidFill>
                </a:uFill>
                <a:latin typeface="Times New Roman"/>
                <a:cs typeface="Times New Roman"/>
              </a:rPr>
              <a:t>Phase </a:t>
            </a:r>
            <a:r>
              <a:rPr lang="en-US" spc="-7" dirty="0">
                <a:uFill>
                  <a:solidFill>
                    <a:srgbClr val="000000"/>
                  </a:solidFill>
                </a:uFill>
                <a:latin typeface="Times New Roman"/>
                <a:cs typeface="Times New Roman"/>
              </a:rPr>
              <a:t>			Preparation</a:t>
            </a:r>
            <a:r>
              <a:rPr lang="en-US" spc="-53" dirty="0">
                <a:uFill>
                  <a:solidFill>
                    <a:srgbClr val="000000"/>
                  </a:solidFill>
                </a:uFill>
                <a:latin typeface="Times New Roman"/>
                <a:cs typeface="Times New Roman"/>
              </a:rPr>
              <a:t> </a:t>
            </a:r>
            <a:r>
              <a:rPr lang="en-US" spc="-7" dirty="0">
                <a:uFill>
                  <a:solidFill>
                    <a:srgbClr val="000000"/>
                  </a:solidFill>
                </a:uFill>
                <a:latin typeface="Times New Roman"/>
                <a:cs typeface="Times New Roman"/>
              </a:rPr>
              <a:t>Phase			Modeling</a:t>
            </a:r>
            <a:r>
              <a:rPr lang="en-US" spc="-73" dirty="0">
                <a:uFill>
                  <a:solidFill>
                    <a:srgbClr val="000000"/>
                  </a:solidFill>
                </a:uFill>
                <a:latin typeface="Times New Roman"/>
                <a:cs typeface="Times New Roman"/>
              </a:rPr>
              <a:t> </a:t>
            </a:r>
            <a:r>
              <a:rPr lang="en-US" spc="-7" dirty="0">
                <a:uFill>
                  <a:solidFill>
                    <a:srgbClr val="000000"/>
                  </a:solidFill>
                </a:uFill>
                <a:latin typeface="Times New Roman"/>
                <a:cs typeface="Times New Roman"/>
              </a:rPr>
              <a:t>Phase 		Conclusion</a:t>
            </a:r>
            <a:endParaRPr lang="en-US" dirty="0">
              <a:latin typeface="Times New Roman"/>
              <a:cs typeface="Times New Roman"/>
            </a:endParaRPr>
          </a:p>
          <a:p>
            <a:endParaRPr lang="en-US" u="sng" dirty="0">
              <a:latin typeface="Times New Roman"/>
              <a:cs typeface="Times New Roman"/>
            </a:endParaRPr>
          </a:p>
          <a:p>
            <a:endParaRPr lang="en-US" u="sng" dirty="0"/>
          </a:p>
        </p:txBody>
      </p:sp>
      <p:pic>
        <p:nvPicPr>
          <p:cNvPr id="5" name="Picture 4" descr="A screenshot of a cell phone&#10;&#10;Description automatically generated">
            <a:extLst>
              <a:ext uri="{FF2B5EF4-FFF2-40B4-BE49-F238E27FC236}">
                <a16:creationId xmlns:a16="http://schemas.microsoft.com/office/drawing/2014/main" id="{91894DC5-2CDD-E24C-8268-621AEF676E59}"/>
              </a:ext>
            </a:extLst>
          </p:cNvPr>
          <p:cNvPicPr>
            <a:picLocks noChangeAspect="1"/>
          </p:cNvPicPr>
          <p:nvPr/>
        </p:nvPicPr>
        <p:blipFill rotWithShape="1">
          <a:blip r:embed="rId3"/>
          <a:srcRect l="3696" t="18807" r="5430" b="10892"/>
          <a:stretch/>
        </p:blipFill>
        <p:spPr>
          <a:xfrm>
            <a:off x="212035" y="1123951"/>
            <a:ext cx="11875189" cy="4948238"/>
          </a:xfrm>
          <a:prstGeom prst="rect">
            <a:avLst/>
          </a:prstGeom>
        </p:spPr>
      </p:pic>
    </p:spTree>
    <p:extLst>
      <p:ext uri="{BB962C8B-B14F-4D97-AF65-F5344CB8AC3E}">
        <p14:creationId xmlns:p14="http://schemas.microsoft.com/office/powerpoint/2010/main" val="577374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9A36AE-786C-534A-891E-3136A1557DDF}"/>
              </a:ext>
            </a:extLst>
          </p:cNvPr>
          <p:cNvSpPr>
            <a:spLocks noGrp="1"/>
          </p:cNvSpPr>
          <p:nvPr>
            <p:ph type="title"/>
          </p:nvPr>
        </p:nvSpPr>
        <p:spPr>
          <a:xfrm>
            <a:off x="838200" y="365126"/>
            <a:ext cx="10515600" cy="492124"/>
          </a:xfrm>
        </p:spPr>
        <p:txBody>
          <a:bodyPr>
            <a:normAutofit fontScale="90000"/>
          </a:bodyPr>
          <a:lstStyle/>
          <a:p>
            <a:r>
              <a:rPr lang="en-US" sz="3600" b="1" dirty="0">
                <a:latin typeface="Georgia" panose="02040502050405020303" pitchFamily="18" charset="0"/>
              </a:rPr>
              <a:t>Data</a:t>
            </a:r>
          </a:p>
        </p:txBody>
      </p:sp>
      <p:sp>
        <p:nvSpPr>
          <p:cNvPr id="3" name="Content Placeholder 2">
            <a:extLst>
              <a:ext uri="{FF2B5EF4-FFF2-40B4-BE49-F238E27FC236}">
                <a16:creationId xmlns:a16="http://schemas.microsoft.com/office/drawing/2014/main" id="{B313D752-0866-FD45-88AE-C340DA0353EB}"/>
              </a:ext>
            </a:extLst>
          </p:cNvPr>
          <p:cNvSpPr>
            <a:spLocks noGrp="1"/>
          </p:cNvSpPr>
          <p:nvPr>
            <p:ph idx="1"/>
          </p:nvPr>
        </p:nvSpPr>
        <p:spPr>
          <a:xfrm>
            <a:off x="838199" y="1301858"/>
            <a:ext cx="10894017" cy="5005951"/>
          </a:xfrm>
        </p:spPr>
        <p:txBody>
          <a:bodyPr>
            <a:normAutofit/>
          </a:bodyPr>
          <a:lstStyle/>
          <a:p>
            <a:pPr marL="0" indent="0" fontAlgn="base">
              <a:buNone/>
            </a:pPr>
            <a:r>
              <a:rPr lang="en-US" sz="2000" b="1" dirty="0">
                <a:latin typeface="Georgia" panose="02040502050405020303" pitchFamily="18" charset="0"/>
              </a:rPr>
              <a:t>Crime Data</a:t>
            </a:r>
          </a:p>
          <a:p>
            <a:pPr fontAlgn="base"/>
            <a:r>
              <a:rPr lang="en-US" sz="2000" dirty="0">
                <a:latin typeface="Georgia" panose="02040502050405020303" pitchFamily="18" charset="0"/>
              </a:rPr>
              <a:t>Using the Chicago Crime Data Portal, information was collected on all crimes documented between June 22, 2019 and August 1, 2019. </a:t>
            </a:r>
          </a:p>
          <a:p>
            <a:pPr fontAlgn="base"/>
            <a:r>
              <a:rPr lang="en-US" sz="2000" dirty="0">
                <a:latin typeface="Georgia" panose="02040502050405020303" pitchFamily="18" charset="0"/>
              </a:rPr>
              <a:t>Each crime record in our subset contained a timestamp of occurrence, latitude/longitude coordinates of the crime at the city- block level, and one of 25 types (e.g., ASSAULT and THEFT). </a:t>
            </a:r>
          </a:p>
          <a:p>
            <a:pPr marL="0" indent="0" fontAlgn="base">
              <a:buNone/>
            </a:pPr>
            <a:endParaRPr lang="en-US" sz="2000" b="1" dirty="0">
              <a:latin typeface="Georgia" panose="02040502050405020303" pitchFamily="18" charset="0"/>
            </a:endParaRPr>
          </a:p>
          <a:p>
            <a:pPr marL="0" indent="0" fontAlgn="base">
              <a:buNone/>
            </a:pPr>
            <a:r>
              <a:rPr lang="en-US" sz="2000" b="1" dirty="0">
                <a:latin typeface="Georgia" panose="02040502050405020303" pitchFamily="18" charset="0"/>
              </a:rPr>
              <a:t>Twitter Data</a:t>
            </a:r>
          </a:p>
          <a:p>
            <a:pPr fontAlgn="base"/>
            <a:r>
              <a:rPr lang="en-US" sz="2000" dirty="0">
                <a:latin typeface="Georgia" panose="02040502050405020303" pitchFamily="18" charset="0"/>
              </a:rPr>
              <a:t>During the same time period, tweets tagged with GPS coordinates falling within the city limits of Chicago, Illinois were also collected </a:t>
            </a:r>
          </a:p>
          <a:p>
            <a:pPr fontAlgn="base"/>
            <a:r>
              <a:rPr lang="en-US" sz="2000" dirty="0">
                <a:latin typeface="Georgia" panose="02040502050405020303" pitchFamily="18" charset="0"/>
              </a:rPr>
              <a:t>This was done by using the official Twitter Streaming API, defining a collection bounding box with coordinates [− 87.94011,41.64454] (lower-left corner) and [− 87.52413,42.02303] (upper-right corner). </a:t>
            </a:r>
          </a:p>
          <a:p>
            <a:pPr fontAlgn="base"/>
            <a:endParaRPr lang="en-US" sz="2000" dirty="0">
              <a:latin typeface="Georgia" panose="02040502050405020303" pitchFamily="18" charset="0"/>
            </a:endParaRPr>
          </a:p>
          <a:p>
            <a:pPr fontAlgn="base"/>
            <a:endParaRPr lang="en-US" sz="2000" dirty="0">
              <a:latin typeface="Georgia" panose="02040502050405020303" pitchFamily="18" charset="0"/>
            </a:endParaRPr>
          </a:p>
          <a:p>
            <a:endParaRPr lang="en-US" dirty="0"/>
          </a:p>
        </p:txBody>
      </p:sp>
      <p:sp>
        <p:nvSpPr>
          <p:cNvPr id="4" name="TextBox 3">
            <a:extLst>
              <a:ext uri="{FF2B5EF4-FFF2-40B4-BE49-F238E27FC236}">
                <a16:creationId xmlns:a16="http://schemas.microsoft.com/office/drawing/2014/main" id="{F55A0C77-376B-9947-97FF-4FA24E761686}"/>
              </a:ext>
            </a:extLst>
          </p:cNvPr>
          <p:cNvSpPr txBox="1"/>
          <p:nvPr/>
        </p:nvSpPr>
        <p:spPr>
          <a:xfrm>
            <a:off x="212035" y="6467061"/>
            <a:ext cx="11741426" cy="923330"/>
          </a:xfrm>
          <a:prstGeom prst="rect">
            <a:avLst/>
          </a:prstGeom>
          <a:noFill/>
        </p:spPr>
        <p:txBody>
          <a:bodyPr wrap="square" rtlCol="0">
            <a:spAutoFit/>
          </a:bodyPr>
          <a:lstStyle/>
          <a:p>
            <a:pPr marL="16933">
              <a:spcBef>
                <a:spcPts val="653"/>
              </a:spcBef>
            </a:pPr>
            <a:r>
              <a:rPr lang="en-US" spc="-7" dirty="0">
                <a:uFill>
                  <a:solidFill>
                    <a:srgbClr val="000000"/>
                  </a:solidFill>
                </a:uFill>
                <a:latin typeface="Times New Roman"/>
                <a:cs typeface="Times New Roman"/>
              </a:rPr>
              <a:t>Planning</a:t>
            </a:r>
            <a:r>
              <a:rPr lang="en-US" spc="-33" dirty="0">
                <a:uFill>
                  <a:solidFill>
                    <a:srgbClr val="000000"/>
                  </a:solidFill>
                </a:uFill>
                <a:latin typeface="Times New Roman"/>
                <a:cs typeface="Times New Roman"/>
              </a:rPr>
              <a:t> </a:t>
            </a:r>
            <a:r>
              <a:rPr lang="en-US" spc="-7" dirty="0">
                <a:uFill>
                  <a:solidFill>
                    <a:srgbClr val="000000"/>
                  </a:solidFill>
                </a:uFill>
                <a:latin typeface="Times New Roman"/>
                <a:cs typeface="Times New Roman"/>
              </a:rPr>
              <a:t>Phase 			</a:t>
            </a:r>
            <a:r>
              <a:rPr lang="en-US" b="1" u="sng" spc="-7" dirty="0">
                <a:uFill>
                  <a:solidFill>
                    <a:srgbClr val="000000"/>
                  </a:solidFill>
                </a:uFill>
                <a:latin typeface="Times New Roman"/>
                <a:cs typeface="Times New Roman"/>
              </a:rPr>
              <a:t>Preparation</a:t>
            </a:r>
            <a:r>
              <a:rPr lang="en-US" b="1" u="sng" spc="-53" dirty="0">
                <a:uFill>
                  <a:solidFill>
                    <a:srgbClr val="000000"/>
                  </a:solidFill>
                </a:uFill>
                <a:latin typeface="Times New Roman"/>
                <a:cs typeface="Times New Roman"/>
              </a:rPr>
              <a:t> </a:t>
            </a:r>
            <a:r>
              <a:rPr lang="en-US" b="1" u="sng" spc="-7" dirty="0">
                <a:uFill>
                  <a:solidFill>
                    <a:srgbClr val="000000"/>
                  </a:solidFill>
                </a:uFill>
                <a:latin typeface="Times New Roman"/>
                <a:cs typeface="Times New Roman"/>
              </a:rPr>
              <a:t>Phase	</a:t>
            </a:r>
            <a:r>
              <a:rPr lang="en-US" spc="-7" dirty="0">
                <a:uFill>
                  <a:solidFill>
                    <a:srgbClr val="000000"/>
                  </a:solidFill>
                </a:uFill>
                <a:latin typeface="Times New Roman"/>
                <a:cs typeface="Times New Roman"/>
              </a:rPr>
              <a:t>		Modeling</a:t>
            </a:r>
            <a:r>
              <a:rPr lang="en-US" spc="-73" dirty="0">
                <a:uFill>
                  <a:solidFill>
                    <a:srgbClr val="000000"/>
                  </a:solidFill>
                </a:uFill>
                <a:latin typeface="Times New Roman"/>
                <a:cs typeface="Times New Roman"/>
              </a:rPr>
              <a:t> </a:t>
            </a:r>
            <a:r>
              <a:rPr lang="en-US" spc="-7" dirty="0">
                <a:uFill>
                  <a:solidFill>
                    <a:srgbClr val="000000"/>
                  </a:solidFill>
                </a:uFill>
                <a:latin typeface="Times New Roman"/>
                <a:cs typeface="Times New Roman"/>
              </a:rPr>
              <a:t>Phase 		Conclusion</a:t>
            </a:r>
            <a:endParaRPr lang="en-US" dirty="0">
              <a:latin typeface="Times New Roman"/>
              <a:cs typeface="Times New Roman"/>
            </a:endParaRPr>
          </a:p>
          <a:p>
            <a:endParaRPr lang="en-US" u="sng" dirty="0">
              <a:latin typeface="Times New Roman"/>
              <a:cs typeface="Times New Roman"/>
            </a:endParaRPr>
          </a:p>
          <a:p>
            <a:endParaRPr lang="en-US" u="sng" dirty="0"/>
          </a:p>
        </p:txBody>
      </p:sp>
    </p:spTree>
    <p:extLst>
      <p:ext uri="{BB962C8B-B14F-4D97-AF65-F5344CB8AC3E}">
        <p14:creationId xmlns:p14="http://schemas.microsoft.com/office/powerpoint/2010/main" val="8778718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586912"/>
          </a:xfrm>
        </p:spPr>
        <p:txBody>
          <a:bodyPr>
            <a:normAutofit/>
          </a:bodyPr>
          <a:lstStyle/>
          <a:p>
            <a:r>
              <a:rPr lang="en-US" sz="3200" b="1" dirty="0">
                <a:latin typeface="Georgia" panose="02040502050405020303" pitchFamily="18" charset="0"/>
              </a:rPr>
              <a:t>Twitter Streaming API</a:t>
            </a:r>
          </a:p>
        </p:txBody>
      </p:sp>
      <p:sp>
        <p:nvSpPr>
          <p:cNvPr id="3" name="Content Placeholder 2"/>
          <p:cNvSpPr>
            <a:spLocks noGrp="1"/>
          </p:cNvSpPr>
          <p:nvPr>
            <p:ph idx="1"/>
          </p:nvPr>
        </p:nvSpPr>
        <p:spPr>
          <a:xfrm>
            <a:off x="838200" y="1202772"/>
            <a:ext cx="10515600" cy="4351338"/>
          </a:xfrm>
        </p:spPr>
        <p:txBody>
          <a:bodyPr>
            <a:normAutofit/>
          </a:bodyPr>
          <a:lstStyle/>
          <a:p>
            <a:r>
              <a:rPr lang="en-US" sz="2000" dirty="0">
                <a:latin typeface="Georgia" panose="02040502050405020303" pitchFamily="18" charset="0"/>
              </a:rPr>
              <a:t>Example stream:  Filter</a:t>
            </a:r>
          </a:p>
        </p:txBody>
      </p:sp>
      <p:sp>
        <p:nvSpPr>
          <p:cNvPr id="4" name="Slide Number Placeholder 3"/>
          <p:cNvSpPr>
            <a:spLocks noGrp="1"/>
          </p:cNvSpPr>
          <p:nvPr>
            <p:ph type="sldNum" sz="quarter" idx="12"/>
          </p:nvPr>
        </p:nvSpPr>
        <p:spPr>
          <a:xfrm>
            <a:off x="8610600" y="5733497"/>
            <a:ext cx="2743200" cy="365125"/>
          </a:xfrm>
        </p:spPr>
        <p:txBody>
          <a:bodyPr/>
          <a:lstStyle/>
          <a:p>
            <a:fld id="{0DB00954-739D-4DE9-90DF-A167A549D968}" type="slidenum">
              <a:rPr lang="en-US" smtClean="0"/>
              <a:pPr/>
              <a:t>7</a:t>
            </a:fld>
            <a:endParaRPr lang="en-US" dirty="0"/>
          </a:p>
        </p:txBody>
      </p:sp>
      <p:sp>
        <p:nvSpPr>
          <p:cNvPr id="6" name="Rectangle 5"/>
          <p:cNvSpPr/>
          <p:nvPr/>
        </p:nvSpPr>
        <p:spPr>
          <a:xfrm>
            <a:off x="4544154" y="2009459"/>
            <a:ext cx="2916194" cy="3496895"/>
          </a:xfrm>
          <a:prstGeom prst="rect">
            <a:avLst/>
          </a:prstGeom>
          <a:ln>
            <a:solidFill>
              <a:schemeClr val="tx1"/>
            </a:solidFill>
            <a:prstDash val="dash"/>
          </a:ln>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b="1">
              <a:latin typeface="Arial" charset="0"/>
            </a:endParaRPr>
          </a:p>
        </p:txBody>
      </p:sp>
      <p:sp>
        <p:nvSpPr>
          <p:cNvPr id="8" name="Rectangle 7"/>
          <p:cNvSpPr/>
          <p:nvPr/>
        </p:nvSpPr>
        <p:spPr>
          <a:xfrm>
            <a:off x="938518" y="5555487"/>
            <a:ext cx="3652987" cy="646331"/>
          </a:xfrm>
          <a:prstGeom prst="rect">
            <a:avLst/>
          </a:prstGeom>
        </p:spPr>
        <p:txBody>
          <a:bodyPr wrap="square">
            <a:spAutoFit/>
          </a:bodyPr>
          <a:lstStyle/>
          <a:p>
            <a:r>
              <a:rPr lang="en-US" dirty="0">
                <a:latin typeface="Georgia" panose="02040502050405020303" pitchFamily="18" charset="0"/>
              </a:rPr>
              <a:t>Long:  -87.9401140825184</a:t>
            </a:r>
          </a:p>
          <a:p>
            <a:r>
              <a:rPr lang="en-US" dirty="0">
                <a:latin typeface="Georgia" panose="02040502050405020303" pitchFamily="18" charset="0"/>
              </a:rPr>
              <a:t>Lat:  41.6445431225492</a:t>
            </a:r>
          </a:p>
        </p:txBody>
      </p:sp>
      <p:sp>
        <p:nvSpPr>
          <p:cNvPr id="9" name="Rectangle 8"/>
          <p:cNvSpPr/>
          <p:nvPr/>
        </p:nvSpPr>
        <p:spPr>
          <a:xfrm>
            <a:off x="7485099" y="1357813"/>
            <a:ext cx="2912977" cy="646331"/>
          </a:xfrm>
          <a:prstGeom prst="rect">
            <a:avLst/>
          </a:prstGeom>
        </p:spPr>
        <p:txBody>
          <a:bodyPr wrap="none">
            <a:spAutoFit/>
          </a:bodyPr>
          <a:lstStyle/>
          <a:p>
            <a:r>
              <a:rPr lang="en-US" dirty="0">
                <a:latin typeface="Georgia" panose="02040502050405020303" pitchFamily="18" charset="0"/>
              </a:rPr>
              <a:t>Long:  -87.5241371038858</a:t>
            </a:r>
          </a:p>
          <a:p>
            <a:r>
              <a:rPr lang="en-US" dirty="0">
                <a:latin typeface="Georgia" panose="02040502050405020303" pitchFamily="18" charset="0"/>
              </a:rPr>
              <a:t>Lat:  42.0230385869894</a:t>
            </a:r>
          </a:p>
        </p:txBody>
      </p:sp>
      <p:sp>
        <p:nvSpPr>
          <p:cNvPr id="10" name="Oval 9"/>
          <p:cNvSpPr/>
          <p:nvPr/>
        </p:nvSpPr>
        <p:spPr>
          <a:xfrm>
            <a:off x="4467938" y="5430965"/>
            <a:ext cx="123567" cy="123567"/>
          </a:xfrm>
          <a:prstGeom prst="ellipse">
            <a:avLst/>
          </a:prstGeom>
          <a:solidFill>
            <a:srgbClr val="FF0000"/>
          </a:solidFill>
          <a:ln>
            <a:solidFill>
              <a:schemeClr val="tx1"/>
            </a:solidFill>
          </a:ln>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b="1">
              <a:latin typeface="Arial" charset="0"/>
            </a:endParaRPr>
          </a:p>
        </p:txBody>
      </p:sp>
      <p:sp>
        <p:nvSpPr>
          <p:cNvPr id="11" name="Oval 10"/>
          <p:cNvSpPr/>
          <p:nvPr/>
        </p:nvSpPr>
        <p:spPr>
          <a:xfrm>
            <a:off x="7384387" y="1947676"/>
            <a:ext cx="123567" cy="123567"/>
          </a:xfrm>
          <a:prstGeom prst="ellipse">
            <a:avLst/>
          </a:prstGeom>
          <a:solidFill>
            <a:srgbClr val="FF0000"/>
          </a:solidFill>
          <a:ln>
            <a:solidFill>
              <a:schemeClr val="tx1"/>
            </a:solidFill>
          </a:ln>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b="1">
              <a:latin typeface="Arial" charset="0"/>
            </a:endParaRPr>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68173" y="4086641"/>
            <a:ext cx="1591689" cy="1467891"/>
          </a:xfrm>
          <a:prstGeom prst="rect">
            <a:avLst/>
          </a:prstGeom>
        </p:spPr>
      </p:pic>
      <p:sp>
        <p:nvSpPr>
          <p:cNvPr id="14" name="Bent Arrow 13"/>
          <p:cNvSpPr/>
          <p:nvPr/>
        </p:nvSpPr>
        <p:spPr>
          <a:xfrm rot="5400000">
            <a:off x="8062368" y="2495913"/>
            <a:ext cx="1075038" cy="1837870"/>
          </a:xfrm>
          <a:prstGeom prst="bentArrow">
            <a:avLst/>
          </a:prstGeom>
          <a:ln>
            <a:solidFill>
              <a:schemeClr val="tx1"/>
            </a:solidFill>
          </a:ln>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b="1">
              <a:latin typeface="Arial" charset="0"/>
            </a:endParaRPr>
          </a:p>
        </p:txBody>
      </p:sp>
      <p:sp>
        <p:nvSpPr>
          <p:cNvPr id="13" name="TextBox 12">
            <a:extLst>
              <a:ext uri="{FF2B5EF4-FFF2-40B4-BE49-F238E27FC236}">
                <a16:creationId xmlns:a16="http://schemas.microsoft.com/office/drawing/2014/main" id="{B3FC518E-C9DE-2D49-A49B-CE27A54386C7}"/>
              </a:ext>
            </a:extLst>
          </p:cNvPr>
          <p:cNvSpPr txBox="1"/>
          <p:nvPr/>
        </p:nvSpPr>
        <p:spPr>
          <a:xfrm>
            <a:off x="3352801" y="480447"/>
            <a:ext cx="184731" cy="369332"/>
          </a:xfrm>
          <a:prstGeom prst="rect">
            <a:avLst/>
          </a:prstGeom>
          <a:noFill/>
        </p:spPr>
        <p:txBody>
          <a:bodyPr wrap="none" rtlCol="0">
            <a:spAutoFit/>
          </a:bodyPr>
          <a:lstStyle/>
          <a:p>
            <a:endParaRPr lang="en-US" dirty="0"/>
          </a:p>
        </p:txBody>
      </p:sp>
      <p:pic>
        <p:nvPicPr>
          <p:cNvPr id="17" name="Picture 16" descr="A screenshot of a cell phone&#10;&#10;Description automatically generated">
            <a:extLst>
              <a:ext uri="{FF2B5EF4-FFF2-40B4-BE49-F238E27FC236}">
                <a16:creationId xmlns:a16="http://schemas.microsoft.com/office/drawing/2014/main" id="{7F81F34A-6A60-2A4A-AE2F-784030759E6A}"/>
              </a:ext>
            </a:extLst>
          </p:cNvPr>
          <p:cNvPicPr>
            <a:picLocks noChangeAspect="1"/>
          </p:cNvPicPr>
          <p:nvPr/>
        </p:nvPicPr>
        <p:blipFill rotWithShape="1">
          <a:blip r:embed="rId4"/>
          <a:srcRect l="42361" t="34458" r="41322" b="29119"/>
          <a:stretch/>
        </p:blipFill>
        <p:spPr>
          <a:xfrm>
            <a:off x="938518" y="2004144"/>
            <a:ext cx="1922600" cy="2497860"/>
          </a:xfrm>
          <a:prstGeom prst="rect">
            <a:avLst/>
          </a:prstGeom>
        </p:spPr>
      </p:pic>
      <p:pic>
        <p:nvPicPr>
          <p:cNvPr id="19" name="Picture 18" descr="A screenshot of a video game&#10;&#10;Description automatically generated">
            <a:extLst>
              <a:ext uri="{FF2B5EF4-FFF2-40B4-BE49-F238E27FC236}">
                <a16:creationId xmlns:a16="http://schemas.microsoft.com/office/drawing/2014/main" id="{E164B7C6-01AF-AD41-B4FE-92B943F0D62A}"/>
              </a:ext>
            </a:extLst>
          </p:cNvPr>
          <p:cNvPicPr>
            <a:picLocks noChangeAspect="1"/>
          </p:cNvPicPr>
          <p:nvPr/>
        </p:nvPicPr>
        <p:blipFill rotWithShape="1">
          <a:blip r:embed="rId5"/>
          <a:srcRect l="28506" t="14716" r="34724" b="20023"/>
          <a:stretch/>
        </p:blipFill>
        <p:spPr>
          <a:xfrm>
            <a:off x="4591505" y="2071243"/>
            <a:ext cx="2868843" cy="3358345"/>
          </a:xfrm>
          <a:prstGeom prst="rect">
            <a:avLst/>
          </a:prstGeom>
        </p:spPr>
      </p:pic>
      <p:sp>
        <p:nvSpPr>
          <p:cNvPr id="5" name="TextBox 4">
            <a:extLst>
              <a:ext uri="{FF2B5EF4-FFF2-40B4-BE49-F238E27FC236}">
                <a16:creationId xmlns:a16="http://schemas.microsoft.com/office/drawing/2014/main" id="{BE23F89B-BD10-7040-B0A2-ECF16976A859}"/>
              </a:ext>
            </a:extLst>
          </p:cNvPr>
          <p:cNvSpPr txBox="1"/>
          <p:nvPr/>
        </p:nvSpPr>
        <p:spPr>
          <a:xfrm>
            <a:off x="10086899" y="4635920"/>
            <a:ext cx="1239864" cy="369332"/>
          </a:xfrm>
          <a:prstGeom prst="rect">
            <a:avLst/>
          </a:prstGeom>
          <a:noFill/>
        </p:spPr>
        <p:txBody>
          <a:bodyPr wrap="square" rtlCol="0">
            <a:spAutoFit/>
          </a:bodyPr>
          <a:lstStyle/>
          <a:p>
            <a:r>
              <a:rPr lang="en-US" dirty="0">
                <a:latin typeface="Georgia" panose="02040502050405020303" pitchFamily="18" charset="0"/>
              </a:rPr>
              <a:t>Dropbox</a:t>
            </a:r>
          </a:p>
        </p:txBody>
      </p:sp>
      <p:sp>
        <p:nvSpPr>
          <p:cNvPr id="18" name="TextBox 17">
            <a:extLst>
              <a:ext uri="{FF2B5EF4-FFF2-40B4-BE49-F238E27FC236}">
                <a16:creationId xmlns:a16="http://schemas.microsoft.com/office/drawing/2014/main" id="{4622493C-F792-DF4D-892A-24225DCA8B35}"/>
              </a:ext>
            </a:extLst>
          </p:cNvPr>
          <p:cNvSpPr txBox="1"/>
          <p:nvPr/>
        </p:nvSpPr>
        <p:spPr>
          <a:xfrm>
            <a:off x="212035" y="6467061"/>
            <a:ext cx="11741426" cy="923330"/>
          </a:xfrm>
          <a:prstGeom prst="rect">
            <a:avLst/>
          </a:prstGeom>
          <a:noFill/>
        </p:spPr>
        <p:txBody>
          <a:bodyPr wrap="square" rtlCol="0">
            <a:spAutoFit/>
          </a:bodyPr>
          <a:lstStyle/>
          <a:p>
            <a:pPr marL="16933">
              <a:spcBef>
                <a:spcPts val="653"/>
              </a:spcBef>
            </a:pPr>
            <a:r>
              <a:rPr lang="en-US" spc="-7" dirty="0">
                <a:uFill>
                  <a:solidFill>
                    <a:srgbClr val="000000"/>
                  </a:solidFill>
                </a:uFill>
                <a:latin typeface="Times New Roman"/>
                <a:cs typeface="Times New Roman"/>
              </a:rPr>
              <a:t>Planning</a:t>
            </a:r>
            <a:r>
              <a:rPr lang="en-US" spc="-33" dirty="0">
                <a:uFill>
                  <a:solidFill>
                    <a:srgbClr val="000000"/>
                  </a:solidFill>
                </a:uFill>
                <a:latin typeface="Times New Roman"/>
                <a:cs typeface="Times New Roman"/>
              </a:rPr>
              <a:t> </a:t>
            </a:r>
            <a:r>
              <a:rPr lang="en-US" spc="-7" dirty="0">
                <a:uFill>
                  <a:solidFill>
                    <a:srgbClr val="000000"/>
                  </a:solidFill>
                </a:uFill>
                <a:latin typeface="Times New Roman"/>
                <a:cs typeface="Times New Roman"/>
              </a:rPr>
              <a:t>Phase 			</a:t>
            </a:r>
            <a:r>
              <a:rPr lang="en-US" b="1" u="sng" spc="-7" dirty="0">
                <a:uFill>
                  <a:solidFill>
                    <a:srgbClr val="000000"/>
                  </a:solidFill>
                </a:uFill>
                <a:latin typeface="Times New Roman"/>
                <a:cs typeface="Times New Roman"/>
              </a:rPr>
              <a:t>Preparation</a:t>
            </a:r>
            <a:r>
              <a:rPr lang="en-US" b="1" u="sng" spc="-53" dirty="0">
                <a:uFill>
                  <a:solidFill>
                    <a:srgbClr val="000000"/>
                  </a:solidFill>
                </a:uFill>
                <a:latin typeface="Times New Roman"/>
                <a:cs typeface="Times New Roman"/>
              </a:rPr>
              <a:t> </a:t>
            </a:r>
            <a:r>
              <a:rPr lang="en-US" b="1" u="sng" spc="-7" dirty="0">
                <a:uFill>
                  <a:solidFill>
                    <a:srgbClr val="000000"/>
                  </a:solidFill>
                </a:uFill>
                <a:latin typeface="Times New Roman"/>
                <a:cs typeface="Times New Roman"/>
              </a:rPr>
              <a:t>Phase</a:t>
            </a:r>
            <a:r>
              <a:rPr lang="en-US" spc="-7" dirty="0">
                <a:uFill>
                  <a:solidFill>
                    <a:srgbClr val="000000"/>
                  </a:solidFill>
                </a:uFill>
                <a:latin typeface="Times New Roman"/>
                <a:cs typeface="Times New Roman"/>
              </a:rPr>
              <a:t>			Modeling</a:t>
            </a:r>
            <a:r>
              <a:rPr lang="en-US" spc="-73" dirty="0">
                <a:uFill>
                  <a:solidFill>
                    <a:srgbClr val="000000"/>
                  </a:solidFill>
                </a:uFill>
                <a:latin typeface="Times New Roman"/>
                <a:cs typeface="Times New Roman"/>
              </a:rPr>
              <a:t> </a:t>
            </a:r>
            <a:r>
              <a:rPr lang="en-US" spc="-7" dirty="0">
                <a:uFill>
                  <a:solidFill>
                    <a:srgbClr val="000000"/>
                  </a:solidFill>
                </a:uFill>
                <a:latin typeface="Times New Roman"/>
                <a:cs typeface="Times New Roman"/>
              </a:rPr>
              <a:t>Phase 		Conclusion</a:t>
            </a:r>
            <a:endParaRPr lang="en-US" dirty="0">
              <a:latin typeface="Times New Roman"/>
              <a:cs typeface="Times New Roman"/>
            </a:endParaRPr>
          </a:p>
          <a:p>
            <a:endParaRPr lang="en-US" u="sng" dirty="0">
              <a:latin typeface="Times New Roman"/>
              <a:cs typeface="Times New Roman"/>
            </a:endParaRPr>
          </a:p>
          <a:p>
            <a:endParaRPr lang="en-US" u="sng" dirty="0"/>
          </a:p>
        </p:txBody>
      </p:sp>
    </p:spTree>
    <p:extLst>
      <p:ext uri="{BB962C8B-B14F-4D97-AF65-F5344CB8AC3E}">
        <p14:creationId xmlns:p14="http://schemas.microsoft.com/office/powerpoint/2010/main" val="13276482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8C205-D9E2-F941-9B6B-45770852A2FD}"/>
              </a:ext>
            </a:extLst>
          </p:cNvPr>
          <p:cNvSpPr>
            <a:spLocks noGrp="1"/>
          </p:cNvSpPr>
          <p:nvPr>
            <p:ph type="title"/>
          </p:nvPr>
        </p:nvSpPr>
        <p:spPr>
          <a:xfrm>
            <a:off x="838200" y="365126"/>
            <a:ext cx="10515600" cy="692150"/>
          </a:xfrm>
        </p:spPr>
        <p:txBody>
          <a:bodyPr>
            <a:normAutofit/>
          </a:bodyPr>
          <a:lstStyle/>
          <a:p>
            <a:r>
              <a:rPr lang="en-US" sz="3600" b="1" dirty="0">
                <a:latin typeface="Georgia" panose="02040502050405020303" pitchFamily="18" charset="0"/>
              </a:rPr>
              <a:t>Crime Categories</a:t>
            </a:r>
          </a:p>
        </p:txBody>
      </p:sp>
      <p:sp>
        <p:nvSpPr>
          <p:cNvPr id="4" name="TextBox 3">
            <a:extLst>
              <a:ext uri="{FF2B5EF4-FFF2-40B4-BE49-F238E27FC236}">
                <a16:creationId xmlns:a16="http://schemas.microsoft.com/office/drawing/2014/main" id="{7688BFA3-89F5-D147-A43A-A2FBBF84040E}"/>
              </a:ext>
            </a:extLst>
          </p:cNvPr>
          <p:cNvSpPr txBox="1"/>
          <p:nvPr/>
        </p:nvSpPr>
        <p:spPr>
          <a:xfrm>
            <a:off x="212035" y="6467061"/>
            <a:ext cx="11741426" cy="923330"/>
          </a:xfrm>
          <a:prstGeom prst="rect">
            <a:avLst/>
          </a:prstGeom>
          <a:noFill/>
        </p:spPr>
        <p:txBody>
          <a:bodyPr wrap="square" rtlCol="0">
            <a:spAutoFit/>
          </a:bodyPr>
          <a:lstStyle/>
          <a:p>
            <a:pPr marL="16933">
              <a:spcBef>
                <a:spcPts val="653"/>
              </a:spcBef>
            </a:pPr>
            <a:r>
              <a:rPr lang="en-US" spc="-7" dirty="0">
                <a:uFill>
                  <a:solidFill>
                    <a:srgbClr val="000000"/>
                  </a:solidFill>
                </a:uFill>
                <a:latin typeface="Times New Roman"/>
                <a:cs typeface="Times New Roman"/>
              </a:rPr>
              <a:t>Planning</a:t>
            </a:r>
            <a:r>
              <a:rPr lang="en-US" spc="-33" dirty="0">
                <a:uFill>
                  <a:solidFill>
                    <a:srgbClr val="000000"/>
                  </a:solidFill>
                </a:uFill>
                <a:latin typeface="Times New Roman"/>
                <a:cs typeface="Times New Roman"/>
              </a:rPr>
              <a:t> </a:t>
            </a:r>
            <a:r>
              <a:rPr lang="en-US" spc="-7" dirty="0">
                <a:uFill>
                  <a:solidFill>
                    <a:srgbClr val="000000"/>
                  </a:solidFill>
                </a:uFill>
                <a:latin typeface="Times New Roman"/>
                <a:cs typeface="Times New Roman"/>
              </a:rPr>
              <a:t>Phase 			</a:t>
            </a:r>
            <a:r>
              <a:rPr lang="en-US" b="1" u="sng" spc="-7" dirty="0">
                <a:uFill>
                  <a:solidFill>
                    <a:srgbClr val="000000"/>
                  </a:solidFill>
                </a:uFill>
                <a:latin typeface="Times New Roman"/>
                <a:cs typeface="Times New Roman"/>
              </a:rPr>
              <a:t>Preparation</a:t>
            </a:r>
            <a:r>
              <a:rPr lang="en-US" b="1" u="sng" spc="-53" dirty="0">
                <a:uFill>
                  <a:solidFill>
                    <a:srgbClr val="000000"/>
                  </a:solidFill>
                </a:uFill>
                <a:latin typeface="Times New Roman"/>
                <a:cs typeface="Times New Roman"/>
              </a:rPr>
              <a:t> </a:t>
            </a:r>
            <a:r>
              <a:rPr lang="en-US" b="1" u="sng" spc="-7" dirty="0">
                <a:uFill>
                  <a:solidFill>
                    <a:srgbClr val="000000"/>
                  </a:solidFill>
                </a:uFill>
                <a:latin typeface="Times New Roman"/>
                <a:cs typeface="Times New Roman"/>
              </a:rPr>
              <a:t>Phase</a:t>
            </a:r>
            <a:r>
              <a:rPr lang="en-US" spc="-7" dirty="0">
                <a:uFill>
                  <a:solidFill>
                    <a:srgbClr val="000000"/>
                  </a:solidFill>
                </a:uFill>
                <a:latin typeface="Times New Roman"/>
                <a:cs typeface="Times New Roman"/>
              </a:rPr>
              <a:t>			Modeling</a:t>
            </a:r>
            <a:r>
              <a:rPr lang="en-US" spc="-73" dirty="0">
                <a:uFill>
                  <a:solidFill>
                    <a:srgbClr val="000000"/>
                  </a:solidFill>
                </a:uFill>
                <a:latin typeface="Times New Roman"/>
                <a:cs typeface="Times New Roman"/>
              </a:rPr>
              <a:t> </a:t>
            </a:r>
            <a:r>
              <a:rPr lang="en-US" spc="-7" dirty="0">
                <a:uFill>
                  <a:solidFill>
                    <a:srgbClr val="000000"/>
                  </a:solidFill>
                </a:uFill>
                <a:latin typeface="Times New Roman"/>
                <a:cs typeface="Times New Roman"/>
              </a:rPr>
              <a:t>Phase 		Conclusion</a:t>
            </a:r>
            <a:endParaRPr lang="en-US" dirty="0">
              <a:latin typeface="Times New Roman"/>
              <a:cs typeface="Times New Roman"/>
            </a:endParaRPr>
          </a:p>
          <a:p>
            <a:endParaRPr lang="en-US" u="sng" dirty="0">
              <a:latin typeface="Times New Roman"/>
              <a:cs typeface="Times New Roman"/>
            </a:endParaRPr>
          </a:p>
          <a:p>
            <a:endParaRPr lang="en-US" u="sng" dirty="0"/>
          </a:p>
        </p:txBody>
      </p:sp>
      <p:pic>
        <p:nvPicPr>
          <p:cNvPr id="7" name="Content Placeholder 6" descr="A screenshot of a cell phone&#10;&#10;Description automatically generated">
            <a:extLst>
              <a:ext uri="{FF2B5EF4-FFF2-40B4-BE49-F238E27FC236}">
                <a16:creationId xmlns:a16="http://schemas.microsoft.com/office/drawing/2014/main" id="{BE300F6C-196D-F748-8874-1AB8B6094C55}"/>
              </a:ext>
            </a:extLst>
          </p:cNvPr>
          <p:cNvPicPr>
            <a:picLocks noGrp="1" noChangeAspect="1"/>
          </p:cNvPicPr>
          <p:nvPr>
            <p:ph idx="1"/>
          </p:nvPr>
        </p:nvPicPr>
        <p:blipFill rotWithShape="1">
          <a:blip r:embed="rId3"/>
          <a:srcRect l="7262" t="26669" r="6703" b="9632"/>
          <a:stretch/>
        </p:blipFill>
        <p:spPr>
          <a:xfrm>
            <a:off x="471488" y="1057276"/>
            <a:ext cx="11044237" cy="5214937"/>
          </a:xfrm>
        </p:spPr>
      </p:pic>
    </p:spTree>
    <p:extLst>
      <p:ext uri="{BB962C8B-B14F-4D97-AF65-F5344CB8AC3E}">
        <p14:creationId xmlns:p14="http://schemas.microsoft.com/office/powerpoint/2010/main" val="27125212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0AAF04-9C0E-884F-877C-C2F5AB12A654}"/>
              </a:ext>
            </a:extLst>
          </p:cNvPr>
          <p:cNvSpPr>
            <a:spLocks noGrp="1"/>
          </p:cNvSpPr>
          <p:nvPr>
            <p:ph type="title"/>
          </p:nvPr>
        </p:nvSpPr>
        <p:spPr>
          <a:xfrm>
            <a:off x="838200" y="365125"/>
            <a:ext cx="10515600" cy="563633"/>
          </a:xfrm>
        </p:spPr>
        <p:txBody>
          <a:bodyPr>
            <a:normAutofit fontScale="90000"/>
          </a:bodyPr>
          <a:lstStyle/>
          <a:p>
            <a:r>
              <a:rPr lang="en-US" sz="3600" b="1" dirty="0">
                <a:latin typeface="Georgia" panose="02040502050405020303" pitchFamily="18" charset="0"/>
              </a:rPr>
              <a:t>Grid Creation</a:t>
            </a:r>
          </a:p>
        </p:txBody>
      </p:sp>
      <p:sp>
        <p:nvSpPr>
          <p:cNvPr id="9" name="Content Placeholder 8">
            <a:extLst>
              <a:ext uri="{FF2B5EF4-FFF2-40B4-BE49-F238E27FC236}">
                <a16:creationId xmlns:a16="http://schemas.microsoft.com/office/drawing/2014/main" id="{882F6666-F711-D845-9442-44173BD4A7C5}"/>
              </a:ext>
            </a:extLst>
          </p:cNvPr>
          <p:cNvSpPr>
            <a:spLocks noGrp="1"/>
          </p:cNvSpPr>
          <p:nvPr>
            <p:ph idx="1"/>
          </p:nvPr>
        </p:nvSpPr>
        <p:spPr>
          <a:xfrm>
            <a:off x="838200" y="1312779"/>
            <a:ext cx="10515600" cy="4665404"/>
          </a:xfrm>
        </p:spPr>
        <p:txBody>
          <a:bodyPr/>
          <a:lstStyle/>
          <a:p>
            <a:r>
              <a:rPr lang="en-US" sz="2000" dirty="0">
                <a:latin typeface="Georgia" panose="02040502050405020303" pitchFamily="18" charset="0"/>
              </a:rPr>
              <a:t>From the locations of known crimes of type T within the training window (</a:t>
            </a:r>
            <a:r>
              <a:rPr lang="en-US" sz="2000" b="1" dirty="0">
                <a:latin typeface="Georgia" panose="02040502050405020303" pitchFamily="18" charset="0"/>
              </a:rPr>
              <a:t>these points received a label True)</a:t>
            </a:r>
          </a:p>
          <a:p>
            <a:r>
              <a:rPr lang="en-US" sz="2000" dirty="0">
                <a:latin typeface="Georgia" panose="02040502050405020303" pitchFamily="18" charset="0"/>
              </a:rPr>
              <a:t>From a grid of evenly spaced points at 200- meter intervals, not coinciding with points from the first set (</a:t>
            </a:r>
            <a:r>
              <a:rPr lang="en-US" sz="2000" b="1" dirty="0">
                <a:latin typeface="Georgia" panose="02040502050405020303" pitchFamily="18" charset="0"/>
              </a:rPr>
              <a:t>these points received a label False</a:t>
            </a:r>
            <a:r>
              <a:rPr lang="en-US" sz="2000" dirty="0">
                <a:latin typeface="Georgia" panose="02040502050405020303" pitchFamily="18" charset="0"/>
              </a:rPr>
              <a:t>). </a:t>
            </a:r>
          </a:p>
          <a:p>
            <a:pPr marL="0" indent="0">
              <a:buNone/>
            </a:pPr>
            <a:endParaRPr lang="en-US" sz="2000" dirty="0"/>
          </a:p>
          <a:p>
            <a:endParaRPr lang="en-US" dirty="0"/>
          </a:p>
        </p:txBody>
      </p:sp>
      <p:sp>
        <p:nvSpPr>
          <p:cNvPr id="10" name="Rectangle 9">
            <a:extLst>
              <a:ext uri="{FF2B5EF4-FFF2-40B4-BE49-F238E27FC236}">
                <a16:creationId xmlns:a16="http://schemas.microsoft.com/office/drawing/2014/main" id="{60B731D7-E11E-5142-A9E4-A236B11BF986}"/>
              </a:ext>
            </a:extLst>
          </p:cNvPr>
          <p:cNvSpPr/>
          <p:nvPr/>
        </p:nvSpPr>
        <p:spPr>
          <a:xfrm>
            <a:off x="126570" y="4160251"/>
            <a:ext cx="6604083" cy="15443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latin typeface="Georgia" panose="02040502050405020303" pitchFamily="18" charset="0"/>
              </a:rPr>
              <a:t>'latitude', 'longitude’, 'latitude index’,  'longitude index', 'crime</a:t>
            </a:r>
            <a:r>
              <a:rPr lang="en-US" dirty="0"/>
              <a:t>'</a:t>
            </a:r>
          </a:p>
        </p:txBody>
      </p:sp>
      <p:pic>
        <p:nvPicPr>
          <p:cNvPr id="11" name="Content Placeholder 7" descr="A picture containing screenshot&#10;&#10;Description automatically generated">
            <a:extLst>
              <a:ext uri="{FF2B5EF4-FFF2-40B4-BE49-F238E27FC236}">
                <a16:creationId xmlns:a16="http://schemas.microsoft.com/office/drawing/2014/main" id="{CF788E3F-B606-4C42-8B78-72BD94E3CDF2}"/>
              </a:ext>
            </a:extLst>
          </p:cNvPr>
          <p:cNvPicPr>
            <a:picLocks noChangeAspect="1"/>
          </p:cNvPicPr>
          <p:nvPr/>
        </p:nvPicPr>
        <p:blipFill rotWithShape="1">
          <a:blip r:embed="rId3"/>
          <a:srcRect l="53529" t="28745" r="13519" b="14987"/>
          <a:stretch/>
        </p:blipFill>
        <p:spPr>
          <a:xfrm>
            <a:off x="7651191" y="3645481"/>
            <a:ext cx="2661558" cy="2435179"/>
          </a:xfrm>
          <a:prstGeom prst="rect">
            <a:avLst/>
          </a:prstGeom>
        </p:spPr>
      </p:pic>
      <p:sp>
        <p:nvSpPr>
          <p:cNvPr id="12" name="Rectangle 11">
            <a:extLst>
              <a:ext uri="{FF2B5EF4-FFF2-40B4-BE49-F238E27FC236}">
                <a16:creationId xmlns:a16="http://schemas.microsoft.com/office/drawing/2014/main" id="{4620DB1B-5947-BA4A-B80B-FFBD87CCD624}"/>
              </a:ext>
            </a:extLst>
          </p:cNvPr>
          <p:cNvSpPr/>
          <p:nvPr/>
        </p:nvSpPr>
        <p:spPr>
          <a:xfrm>
            <a:off x="5324645" y="5807124"/>
            <a:ext cx="3228393" cy="415498"/>
          </a:xfrm>
          <a:prstGeom prst="rect">
            <a:avLst/>
          </a:prstGeom>
        </p:spPr>
        <p:txBody>
          <a:bodyPr wrap="square">
            <a:spAutoFit/>
          </a:bodyPr>
          <a:lstStyle/>
          <a:p>
            <a:r>
              <a:rPr lang="en-US" sz="1050" b="1" dirty="0">
                <a:latin typeface="Georgia" panose="02040502050405020303" pitchFamily="18" charset="0"/>
              </a:rPr>
              <a:t>Long:  -87.9401140825184</a:t>
            </a:r>
          </a:p>
          <a:p>
            <a:r>
              <a:rPr lang="en-US" sz="1050" b="1" dirty="0">
                <a:latin typeface="Georgia" panose="02040502050405020303" pitchFamily="18" charset="0"/>
              </a:rPr>
              <a:t>Lat:  41.6445431225492</a:t>
            </a:r>
          </a:p>
        </p:txBody>
      </p:sp>
      <p:sp>
        <p:nvSpPr>
          <p:cNvPr id="13" name="Rectangle 12">
            <a:extLst>
              <a:ext uri="{FF2B5EF4-FFF2-40B4-BE49-F238E27FC236}">
                <a16:creationId xmlns:a16="http://schemas.microsoft.com/office/drawing/2014/main" id="{BA9F8FA9-1F43-814B-985A-8211D057C494}"/>
              </a:ext>
            </a:extLst>
          </p:cNvPr>
          <p:cNvSpPr/>
          <p:nvPr/>
        </p:nvSpPr>
        <p:spPr>
          <a:xfrm>
            <a:off x="10238964" y="3579278"/>
            <a:ext cx="2220685" cy="400110"/>
          </a:xfrm>
          <a:prstGeom prst="rect">
            <a:avLst/>
          </a:prstGeom>
        </p:spPr>
        <p:txBody>
          <a:bodyPr wrap="square">
            <a:spAutoFit/>
          </a:bodyPr>
          <a:lstStyle/>
          <a:p>
            <a:r>
              <a:rPr lang="en-US" sz="1000" b="1" dirty="0">
                <a:latin typeface="Georgia" panose="02040502050405020303" pitchFamily="18" charset="0"/>
              </a:rPr>
              <a:t>Long:  -87.9401140825184</a:t>
            </a:r>
          </a:p>
          <a:p>
            <a:r>
              <a:rPr lang="en-US" sz="1000" b="1" dirty="0">
                <a:latin typeface="Georgia" panose="02040502050405020303" pitchFamily="18" charset="0"/>
              </a:rPr>
              <a:t>Lat:  41.6445431225492</a:t>
            </a:r>
          </a:p>
        </p:txBody>
      </p:sp>
      <p:sp>
        <p:nvSpPr>
          <p:cNvPr id="14" name="TextBox 13">
            <a:extLst>
              <a:ext uri="{FF2B5EF4-FFF2-40B4-BE49-F238E27FC236}">
                <a16:creationId xmlns:a16="http://schemas.microsoft.com/office/drawing/2014/main" id="{E2842755-712C-F74C-A4BD-D74B3E8136AF}"/>
              </a:ext>
            </a:extLst>
          </p:cNvPr>
          <p:cNvSpPr txBox="1"/>
          <p:nvPr/>
        </p:nvSpPr>
        <p:spPr>
          <a:xfrm>
            <a:off x="1879251" y="4220024"/>
            <a:ext cx="2911151" cy="369332"/>
          </a:xfrm>
          <a:prstGeom prst="rect">
            <a:avLst/>
          </a:prstGeom>
          <a:noFill/>
        </p:spPr>
        <p:txBody>
          <a:bodyPr wrap="square" rtlCol="0">
            <a:spAutoFit/>
          </a:bodyPr>
          <a:lstStyle/>
          <a:p>
            <a:r>
              <a:rPr lang="en-US" b="1" dirty="0">
                <a:latin typeface="Georgia" panose="02040502050405020303" pitchFamily="18" charset="0"/>
              </a:rPr>
              <a:t>Data Crime Type Theft</a:t>
            </a:r>
          </a:p>
        </p:txBody>
      </p:sp>
      <p:sp>
        <p:nvSpPr>
          <p:cNvPr id="16" name="Rectangle 15">
            <a:extLst>
              <a:ext uri="{FF2B5EF4-FFF2-40B4-BE49-F238E27FC236}">
                <a16:creationId xmlns:a16="http://schemas.microsoft.com/office/drawing/2014/main" id="{EE617F2E-D875-5D41-8177-1B97A38A8E73}"/>
              </a:ext>
            </a:extLst>
          </p:cNvPr>
          <p:cNvSpPr/>
          <p:nvPr/>
        </p:nvSpPr>
        <p:spPr>
          <a:xfrm>
            <a:off x="7082085" y="2690086"/>
            <a:ext cx="4549643" cy="338554"/>
          </a:xfrm>
          <a:prstGeom prst="rect">
            <a:avLst/>
          </a:prstGeom>
        </p:spPr>
        <p:txBody>
          <a:bodyPr wrap="none">
            <a:spAutoFit/>
          </a:bodyPr>
          <a:lstStyle/>
          <a:p>
            <a:r>
              <a:rPr lang="en-US" sz="1600" b="1" dirty="0">
                <a:latin typeface="Georgia" panose="02040502050405020303" pitchFamily="18" charset="0"/>
              </a:rPr>
              <a:t>City grid divided into 200 meter  squares </a:t>
            </a:r>
          </a:p>
        </p:txBody>
      </p:sp>
      <p:sp>
        <p:nvSpPr>
          <p:cNvPr id="15" name="TextBox 14">
            <a:extLst>
              <a:ext uri="{FF2B5EF4-FFF2-40B4-BE49-F238E27FC236}">
                <a16:creationId xmlns:a16="http://schemas.microsoft.com/office/drawing/2014/main" id="{60A7D096-5A0B-F44D-AF69-665605247F1C}"/>
              </a:ext>
            </a:extLst>
          </p:cNvPr>
          <p:cNvSpPr txBox="1"/>
          <p:nvPr/>
        </p:nvSpPr>
        <p:spPr>
          <a:xfrm>
            <a:off x="212035" y="6467061"/>
            <a:ext cx="11741426" cy="923330"/>
          </a:xfrm>
          <a:prstGeom prst="rect">
            <a:avLst/>
          </a:prstGeom>
          <a:noFill/>
        </p:spPr>
        <p:txBody>
          <a:bodyPr wrap="square" rtlCol="0">
            <a:spAutoFit/>
          </a:bodyPr>
          <a:lstStyle/>
          <a:p>
            <a:pPr marL="16933">
              <a:spcBef>
                <a:spcPts val="653"/>
              </a:spcBef>
            </a:pPr>
            <a:r>
              <a:rPr lang="en-US" spc="-7" dirty="0">
                <a:uFill>
                  <a:solidFill>
                    <a:srgbClr val="000000"/>
                  </a:solidFill>
                </a:uFill>
                <a:latin typeface="Times New Roman"/>
                <a:cs typeface="Times New Roman"/>
              </a:rPr>
              <a:t>Planning</a:t>
            </a:r>
            <a:r>
              <a:rPr lang="en-US" spc="-33" dirty="0">
                <a:uFill>
                  <a:solidFill>
                    <a:srgbClr val="000000"/>
                  </a:solidFill>
                </a:uFill>
                <a:latin typeface="Times New Roman"/>
                <a:cs typeface="Times New Roman"/>
              </a:rPr>
              <a:t> </a:t>
            </a:r>
            <a:r>
              <a:rPr lang="en-US" spc="-7" dirty="0">
                <a:uFill>
                  <a:solidFill>
                    <a:srgbClr val="000000"/>
                  </a:solidFill>
                </a:uFill>
                <a:latin typeface="Times New Roman"/>
                <a:cs typeface="Times New Roman"/>
              </a:rPr>
              <a:t>Phase 			</a:t>
            </a:r>
            <a:r>
              <a:rPr lang="en-US" b="1" u="sng" spc="-7" dirty="0">
                <a:uFill>
                  <a:solidFill>
                    <a:srgbClr val="000000"/>
                  </a:solidFill>
                </a:uFill>
                <a:latin typeface="Times New Roman"/>
                <a:cs typeface="Times New Roman"/>
              </a:rPr>
              <a:t>Preparation</a:t>
            </a:r>
            <a:r>
              <a:rPr lang="en-US" b="1" u="sng" spc="-53" dirty="0">
                <a:uFill>
                  <a:solidFill>
                    <a:srgbClr val="000000"/>
                  </a:solidFill>
                </a:uFill>
                <a:latin typeface="Times New Roman"/>
                <a:cs typeface="Times New Roman"/>
              </a:rPr>
              <a:t> </a:t>
            </a:r>
            <a:r>
              <a:rPr lang="en-US" b="1" u="sng" spc="-7" dirty="0">
                <a:uFill>
                  <a:solidFill>
                    <a:srgbClr val="000000"/>
                  </a:solidFill>
                </a:uFill>
                <a:latin typeface="Times New Roman"/>
                <a:cs typeface="Times New Roman"/>
              </a:rPr>
              <a:t>Phase</a:t>
            </a:r>
            <a:r>
              <a:rPr lang="en-US" spc="-7" dirty="0">
                <a:uFill>
                  <a:solidFill>
                    <a:srgbClr val="000000"/>
                  </a:solidFill>
                </a:uFill>
                <a:latin typeface="Times New Roman"/>
                <a:cs typeface="Times New Roman"/>
              </a:rPr>
              <a:t>			Modeling</a:t>
            </a:r>
            <a:r>
              <a:rPr lang="en-US" spc="-73" dirty="0">
                <a:uFill>
                  <a:solidFill>
                    <a:srgbClr val="000000"/>
                  </a:solidFill>
                </a:uFill>
                <a:latin typeface="Times New Roman"/>
                <a:cs typeface="Times New Roman"/>
              </a:rPr>
              <a:t> </a:t>
            </a:r>
            <a:r>
              <a:rPr lang="en-US" spc="-7" dirty="0">
                <a:uFill>
                  <a:solidFill>
                    <a:srgbClr val="000000"/>
                  </a:solidFill>
                </a:uFill>
                <a:latin typeface="Times New Roman"/>
                <a:cs typeface="Times New Roman"/>
              </a:rPr>
              <a:t>Phase 		Conclusion</a:t>
            </a:r>
            <a:endParaRPr lang="en-US" dirty="0">
              <a:latin typeface="Times New Roman"/>
              <a:cs typeface="Times New Roman"/>
            </a:endParaRPr>
          </a:p>
          <a:p>
            <a:endParaRPr lang="en-US" u="sng" dirty="0">
              <a:latin typeface="Times New Roman"/>
              <a:cs typeface="Times New Roman"/>
            </a:endParaRPr>
          </a:p>
          <a:p>
            <a:endParaRPr lang="en-US" u="sng" dirty="0"/>
          </a:p>
        </p:txBody>
      </p:sp>
      <p:pic>
        <p:nvPicPr>
          <p:cNvPr id="17" name="Picture 16" descr="A screenshot of a cell phone&#10;&#10;Description automatically generated">
            <a:extLst>
              <a:ext uri="{FF2B5EF4-FFF2-40B4-BE49-F238E27FC236}">
                <a16:creationId xmlns:a16="http://schemas.microsoft.com/office/drawing/2014/main" id="{95F6D2C2-CC3B-4045-BD97-20FFC170139E}"/>
              </a:ext>
            </a:extLst>
          </p:cNvPr>
          <p:cNvPicPr>
            <a:picLocks noChangeAspect="1"/>
          </p:cNvPicPr>
          <p:nvPr/>
        </p:nvPicPr>
        <p:blipFill rotWithShape="1">
          <a:blip r:embed="rId4"/>
          <a:srcRect l="28403" t="25698" r="28403" b="44449"/>
          <a:stretch/>
        </p:blipFill>
        <p:spPr>
          <a:xfrm>
            <a:off x="2406432" y="2726536"/>
            <a:ext cx="3124655" cy="1189276"/>
          </a:xfrm>
          <a:prstGeom prst="rect">
            <a:avLst/>
          </a:prstGeom>
        </p:spPr>
      </p:pic>
      <p:sp>
        <p:nvSpPr>
          <p:cNvPr id="3" name="TextBox 2">
            <a:extLst>
              <a:ext uri="{FF2B5EF4-FFF2-40B4-BE49-F238E27FC236}">
                <a16:creationId xmlns:a16="http://schemas.microsoft.com/office/drawing/2014/main" id="{EAA5D0FF-B35B-DB4C-AB46-10414F2B2689}"/>
              </a:ext>
            </a:extLst>
          </p:cNvPr>
          <p:cNvSpPr txBox="1"/>
          <p:nvPr/>
        </p:nvSpPr>
        <p:spPr>
          <a:xfrm>
            <a:off x="491002" y="2798963"/>
            <a:ext cx="1559615" cy="646331"/>
          </a:xfrm>
          <a:prstGeom prst="rect">
            <a:avLst/>
          </a:prstGeom>
          <a:noFill/>
        </p:spPr>
        <p:txBody>
          <a:bodyPr wrap="square" rtlCol="0">
            <a:spAutoFit/>
          </a:bodyPr>
          <a:lstStyle/>
          <a:p>
            <a:r>
              <a:rPr lang="en-US" b="1" dirty="0">
                <a:latin typeface="Georgia" panose="02040502050405020303" pitchFamily="18" charset="0"/>
              </a:rPr>
              <a:t>Grid of Locality</a:t>
            </a:r>
          </a:p>
        </p:txBody>
      </p:sp>
    </p:spTree>
    <p:extLst>
      <p:ext uri="{BB962C8B-B14F-4D97-AF65-F5344CB8AC3E}">
        <p14:creationId xmlns:p14="http://schemas.microsoft.com/office/powerpoint/2010/main" val="400993471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9106</TotalTime>
  <Words>1173</Words>
  <Application>Microsoft Macintosh PowerPoint</Application>
  <PresentationFormat>Widescreen</PresentationFormat>
  <Paragraphs>190</Paragraphs>
  <Slides>25</Slides>
  <Notes>20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25</vt:i4>
      </vt:variant>
    </vt:vector>
  </HeadingPairs>
  <TitlesOfParts>
    <vt:vector size="33" baseType="lpstr">
      <vt:lpstr>AdvTT28000ce1.B</vt:lpstr>
      <vt:lpstr>AdvTT5235d5a9</vt:lpstr>
      <vt:lpstr>Arial</vt:lpstr>
      <vt:lpstr>Calibri</vt:lpstr>
      <vt:lpstr>Calibri Light</vt:lpstr>
      <vt:lpstr>Georgia</vt:lpstr>
      <vt:lpstr>Times New Roman</vt:lpstr>
      <vt:lpstr>Office Theme</vt:lpstr>
      <vt:lpstr>PowerPoint Presentation</vt:lpstr>
      <vt:lpstr>Table of Contents</vt:lpstr>
      <vt:lpstr>Problem Statement</vt:lpstr>
      <vt:lpstr>Context</vt:lpstr>
      <vt:lpstr>Roadmap</vt:lpstr>
      <vt:lpstr>Data</vt:lpstr>
      <vt:lpstr>Twitter Streaming API</vt:lpstr>
      <vt:lpstr>Crime Categories</vt:lpstr>
      <vt:lpstr>Grid Creation</vt:lpstr>
      <vt:lpstr>Kernel Density Estimation</vt:lpstr>
      <vt:lpstr>Hot map for crime types using KDE </vt:lpstr>
      <vt:lpstr>Sentiment Analysis on Tweets</vt:lpstr>
      <vt:lpstr>Topic Modeling – Latent Dirichlet Allocation</vt:lpstr>
      <vt:lpstr>Coherence Score</vt:lpstr>
      <vt:lpstr>LDA Visualization</vt:lpstr>
      <vt:lpstr>Model Execution and Performance Evaluation</vt:lpstr>
      <vt:lpstr>PowerPoint Presentation</vt:lpstr>
      <vt:lpstr>Crime Type - Theft</vt:lpstr>
      <vt:lpstr>Crime Type - Battery</vt:lpstr>
      <vt:lpstr>Crime Type - Narcotics</vt:lpstr>
      <vt:lpstr> Crime Type - Burglary </vt:lpstr>
      <vt:lpstr>Crime prediction (Theft)</vt:lpstr>
      <vt:lpstr>Model Evaluation</vt:lpstr>
      <vt:lpstr>Conclusion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Decision Support System for effective Police Patrolling  </dc:title>
  <dc:creator>Tanaji Naik</dc:creator>
  <cp:lastModifiedBy>Tanaji Naik</cp:lastModifiedBy>
  <cp:revision>154</cp:revision>
  <dcterms:created xsi:type="dcterms:W3CDTF">2019-07-31T20:21:24Z</dcterms:created>
  <dcterms:modified xsi:type="dcterms:W3CDTF">2019-08-15T13:20:18Z</dcterms:modified>
</cp:coreProperties>
</file>